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1"/>
  </p:sldMasterIdLst>
  <p:notesMasterIdLst>
    <p:notesMasterId r:id="rId38"/>
  </p:notesMasterIdLst>
  <p:sldIdLst>
    <p:sldId id="256" r:id="rId12"/>
    <p:sldId id="262" r:id="rId13"/>
    <p:sldId id="293" r:id="rId14"/>
    <p:sldId id="294" r:id="rId15"/>
    <p:sldId id="298" r:id="rId16"/>
    <p:sldId id="314" r:id="rId17"/>
    <p:sldId id="300" r:id="rId18"/>
    <p:sldId id="309" r:id="rId19"/>
    <p:sldId id="324" r:id="rId20"/>
    <p:sldId id="308" r:id="rId21"/>
    <p:sldId id="310" r:id="rId22"/>
    <p:sldId id="305" r:id="rId23"/>
    <p:sldId id="313" r:id="rId24"/>
    <p:sldId id="311" r:id="rId25"/>
    <p:sldId id="303" r:id="rId26"/>
    <p:sldId id="320" r:id="rId27"/>
    <p:sldId id="328" r:id="rId28"/>
    <p:sldId id="321" r:id="rId29"/>
    <p:sldId id="317" r:id="rId30"/>
    <p:sldId id="325" r:id="rId31"/>
    <p:sldId id="323" r:id="rId32"/>
    <p:sldId id="326" r:id="rId33"/>
    <p:sldId id="327" r:id="rId34"/>
    <p:sldId id="318" r:id="rId35"/>
    <p:sldId id="319" r:id="rId36"/>
    <p:sldId id="261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-72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DCC99-B5A6-4277-B5B5-3EADFEC3454F}" type="doc">
      <dgm:prSet loTypeId="urn:microsoft.com/office/officeart/2018/2/layout/IconLabelList" loCatId="icon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907C1602-A070-463F-AEDE-096D748BE2B8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HISTÓRIA </a:t>
          </a:r>
          <a:endParaRPr lang="en-US"/>
        </a:p>
      </dgm:t>
    </dgm:pt>
    <dgm:pt modelId="{AA1595C2-8192-458E-8ACB-35719C378E48}" type="parTrans" cxnId="{CCC6641E-5523-43B1-AB5F-30AA1DAF9843}">
      <dgm:prSet/>
      <dgm:spPr/>
      <dgm:t>
        <a:bodyPr/>
        <a:lstStyle/>
        <a:p>
          <a:endParaRPr lang="en-US"/>
        </a:p>
      </dgm:t>
    </dgm:pt>
    <dgm:pt modelId="{CBA38B6E-808A-4AE5-A903-DC9FD37AF164}" type="sibTrans" cxnId="{CCC6641E-5523-43B1-AB5F-30AA1DAF9843}">
      <dgm:prSet/>
      <dgm:spPr/>
      <dgm:t>
        <a:bodyPr/>
        <a:lstStyle/>
        <a:p>
          <a:endParaRPr lang="en-US"/>
        </a:p>
      </dgm:t>
    </dgm:pt>
    <dgm:pt modelId="{E05D540C-803F-41F8-B23D-5D89EC001B7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CONCEITO</a:t>
          </a:r>
          <a:endParaRPr lang="en-US"/>
        </a:p>
      </dgm:t>
    </dgm:pt>
    <dgm:pt modelId="{A8CCFC74-0BEB-4305-AAEA-A310DB4AE591}" type="parTrans" cxnId="{940EF663-B147-49B6-9AED-B5D547A37930}">
      <dgm:prSet/>
      <dgm:spPr/>
      <dgm:t>
        <a:bodyPr/>
        <a:lstStyle/>
        <a:p>
          <a:endParaRPr lang="en-US"/>
        </a:p>
      </dgm:t>
    </dgm:pt>
    <dgm:pt modelId="{78A172EA-B65A-4205-9049-46FD547BD6E0}" type="sibTrans" cxnId="{940EF663-B147-49B6-9AED-B5D547A37930}">
      <dgm:prSet/>
      <dgm:spPr/>
      <dgm:t>
        <a:bodyPr/>
        <a:lstStyle/>
        <a:p>
          <a:endParaRPr lang="en-US"/>
        </a:p>
      </dgm:t>
    </dgm:pt>
    <dgm:pt modelId="{DF613D65-8610-4879-87B2-9B81013C9C08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ETAPAS</a:t>
          </a:r>
          <a:endParaRPr lang="en-US" dirty="0"/>
        </a:p>
      </dgm:t>
    </dgm:pt>
    <dgm:pt modelId="{7CC2F864-FD28-4767-81F2-C35BF37981D6}" type="parTrans" cxnId="{93FFC493-7738-4E6E-BAA6-BF2864E5BFCB}">
      <dgm:prSet/>
      <dgm:spPr/>
      <dgm:t>
        <a:bodyPr/>
        <a:lstStyle/>
        <a:p>
          <a:endParaRPr lang="en-US"/>
        </a:p>
      </dgm:t>
    </dgm:pt>
    <dgm:pt modelId="{ED8DED5A-CA19-484B-B72E-CB5752E2BF2B}" type="sibTrans" cxnId="{93FFC493-7738-4E6E-BAA6-BF2864E5BFCB}">
      <dgm:prSet/>
      <dgm:spPr/>
      <dgm:t>
        <a:bodyPr/>
        <a:lstStyle/>
        <a:p>
          <a:endParaRPr lang="en-US"/>
        </a:p>
      </dgm:t>
    </dgm:pt>
    <dgm:pt modelId="{2608CF41-3BA3-468C-BA1A-E99E8635ED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CORRELAÇÃO</a:t>
          </a:r>
        </a:p>
        <a:p>
          <a:pPr>
            <a:lnSpc>
              <a:spcPct val="100000"/>
            </a:lnSpc>
          </a:pPr>
          <a:r>
            <a:rPr lang="en-US" dirty="0"/>
            <a:t>MULTI-ÔMICA</a:t>
          </a:r>
        </a:p>
      </dgm:t>
    </dgm:pt>
    <dgm:pt modelId="{478805F8-8818-4C6E-A314-BFC8C6AFDFC5}" type="parTrans" cxnId="{33F7D76A-72F7-4E34-9100-E591448B91B3}">
      <dgm:prSet/>
      <dgm:spPr/>
      <dgm:t>
        <a:bodyPr/>
        <a:lstStyle/>
        <a:p>
          <a:endParaRPr lang="en-US"/>
        </a:p>
      </dgm:t>
    </dgm:pt>
    <dgm:pt modelId="{E67E4562-82F0-41B1-AAC5-1E957456AD04}" type="sibTrans" cxnId="{33F7D76A-72F7-4E34-9100-E591448B91B3}">
      <dgm:prSet/>
      <dgm:spPr/>
      <dgm:t>
        <a:bodyPr/>
        <a:lstStyle/>
        <a:p>
          <a:endParaRPr lang="en-US"/>
        </a:p>
      </dgm:t>
    </dgm:pt>
    <dgm:pt modelId="{FC06600D-DAD0-47C1-B507-A48B6ACFCCC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LIMITAÇÕES E AVANÇOS</a:t>
          </a:r>
          <a:endParaRPr lang="en-US" dirty="0"/>
        </a:p>
      </dgm:t>
    </dgm:pt>
    <dgm:pt modelId="{1E747750-AF3F-47A5-B059-CB69F5F61434}" type="parTrans" cxnId="{1AE23A5C-9013-4D10-AB8B-F2D2618149AF}">
      <dgm:prSet/>
      <dgm:spPr/>
      <dgm:t>
        <a:bodyPr/>
        <a:lstStyle/>
        <a:p>
          <a:endParaRPr lang="en-US"/>
        </a:p>
      </dgm:t>
    </dgm:pt>
    <dgm:pt modelId="{214A049C-3D29-4C08-8FF0-D37A99619CE0}" type="sibTrans" cxnId="{1AE23A5C-9013-4D10-AB8B-F2D2618149AF}">
      <dgm:prSet/>
      <dgm:spPr/>
      <dgm:t>
        <a:bodyPr/>
        <a:lstStyle/>
        <a:p>
          <a:endParaRPr lang="en-US"/>
        </a:p>
      </dgm:t>
    </dgm:pt>
    <dgm:pt modelId="{533EEF84-45AA-44BA-8679-1E39ADE760D9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CONCLUSÃO</a:t>
          </a:r>
          <a:endParaRPr lang="en-US"/>
        </a:p>
      </dgm:t>
    </dgm:pt>
    <dgm:pt modelId="{FB6E3AD1-CD21-4160-B734-D1444A97ACC6}" type="parTrans" cxnId="{EE415157-0471-4DB3-BB27-49EF4F8B0BE1}">
      <dgm:prSet/>
      <dgm:spPr/>
      <dgm:t>
        <a:bodyPr/>
        <a:lstStyle/>
        <a:p>
          <a:endParaRPr lang="en-US"/>
        </a:p>
      </dgm:t>
    </dgm:pt>
    <dgm:pt modelId="{415B83B8-8FA5-4390-A493-7A2ACE5A3AF6}" type="sibTrans" cxnId="{EE415157-0471-4DB3-BB27-49EF4F8B0BE1}">
      <dgm:prSet/>
      <dgm:spPr/>
      <dgm:t>
        <a:bodyPr/>
        <a:lstStyle/>
        <a:p>
          <a:endParaRPr lang="en-US"/>
        </a:p>
      </dgm:t>
    </dgm:pt>
    <dgm:pt modelId="{2596744D-29AD-4479-9E75-C535264D0324}" type="pres">
      <dgm:prSet presAssocID="{477DCC99-B5A6-4277-B5B5-3EADFEC3454F}" presName="root" presStyleCnt="0">
        <dgm:presLayoutVars>
          <dgm:dir/>
          <dgm:resizeHandles val="exact"/>
        </dgm:presLayoutVars>
      </dgm:prSet>
      <dgm:spPr/>
    </dgm:pt>
    <dgm:pt modelId="{65486967-5D56-4527-9B73-413221380AED}" type="pres">
      <dgm:prSet presAssocID="{907C1602-A070-463F-AEDE-096D748BE2B8}" presName="compNode" presStyleCnt="0"/>
      <dgm:spPr/>
    </dgm:pt>
    <dgm:pt modelId="{F801A5A4-E1C4-4DEE-A651-803F1A24D46A}" type="pres">
      <dgm:prSet presAssocID="{907C1602-A070-463F-AEDE-096D748BE2B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vros"/>
        </a:ext>
      </dgm:extLst>
    </dgm:pt>
    <dgm:pt modelId="{1E38F7B2-D579-42D7-A622-A9529C4C3A3E}" type="pres">
      <dgm:prSet presAssocID="{907C1602-A070-463F-AEDE-096D748BE2B8}" presName="spaceRect" presStyleCnt="0"/>
      <dgm:spPr/>
    </dgm:pt>
    <dgm:pt modelId="{0E9F21E9-724C-488D-AF82-1F876F2F1A0C}" type="pres">
      <dgm:prSet presAssocID="{907C1602-A070-463F-AEDE-096D748BE2B8}" presName="textRect" presStyleLbl="revTx" presStyleIdx="0" presStyleCnt="6">
        <dgm:presLayoutVars>
          <dgm:chMax val="1"/>
          <dgm:chPref val="1"/>
        </dgm:presLayoutVars>
      </dgm:prSet>
      <dgm:spPr/>
    </dgm:pt>
    <dgm:pt modelId="{27552423-52A6-43FE-BDDC-97D4BB7261F9}" type="pres">
      <dgm:prSet presAssocID="{CBA38B6E-808A-4AE5-A903-DC9FD37AF164}" presName="sibTrans" presStyleCnt="0"/>
      <dgm:spPr/>
    </dgm:pt>
    <dgm:pt modelId="{AE3B12E9-893B-411B-A507-B11CAD44DF0B}" type="pres">
      <dgm:prSet presAssocID="{E05D540C-803F-41F8-B23D-5D89EC001B7D}" presName="compNode" presStyleCnt="0"/>
      <dgm:spPr/>
    </dgm:pt>
    <dgm:pt modelId="{655B2777-544B-4998-8B9C-38BA14051E64}" type="pres">
      <dgm:prSet presAssocID="{E05D540C-803F-41F8-B23D-5D89EC001B7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DC142543-1A2D-4301-A841-9579A642E72E}" type="pres">
      <dgm:prSet presAssocID="{E05D540C-803F-41F8-B23D-5D89EC001B7D}" presName="spaceRect" presStyleCnt="0"/>
      <dgm:spPr/>
    </dgm:pt>
    <dgm:pt modelId="{BFEED783-2FF5-48EB-870E-730C90124F13}" type="pres">
      <dgm:prSet presAssocID="{E05D540C-803F-41F8-B23D-5D89EC001B7D}" presName="textRect" presStyleLbl="revTx" presStyleIdx="1" presStyleCnt="6">
        <dgm:presLayoutVars>
          <dgm:chMax val="1"/>
          <dgm:chPref val="1"/>
        </dgm:presLayoutVars>
      </dgm:prSet>
      <dgm:spPr/>
    </dgm:pt>
    <dgm:pt modelId="{58EC675D-C3A1-4D52-856B-C1BBC199F780}" type="pres">
      <dgm:prSet presAssocID="{78A172EA-B65A-4205-9049-46FD547BD6E0}" presName="sibTrans" presStyleCnt="0"/>
      <dgm:spPr/>
    </dgm:pt>
    <dgm:pt modelId="{842FA398-A850-4DD0-AF75-47267DD041CA}" type="pres">
      <dgm:prSet presAssocID="{DF613D65-8610-4879-87B2-9B81013C9C08}" presName="compNode" presStyleCnt="0"/>
      <dgm:spPr/>
    </dgm:pt>
    <dgm:pt modelId="{EE0B421F-5786-42CA-8B67-FFA2CAAAE410}" type="pres">
      <dgm:prSet presAssocID="{DF613D65-8610-4879-87B2-9B81013C9C0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C3CC47D-64ED-4625-A434-09060A3B92F5}" type="pres">
      <dgm:prSet presAssocID="{DF613D65-8610-4879-87B2-9B81013C9C08}" presName="spaceRect" presStyleCnt="0"/>
      <dgm:spPr/>
    </dgm:pt>
    <dgm:pt modelId="{7A407073-304E-475A-AAEC-A0F4745F0D02}" type="pres">
      <dgm:prSet presAssocID="{DF613D65-8610-4879-87B2-9B81013C9C08}" presName="textRect" presStyleLbl="revTx" presStyleIdx="2" presStyleCnt="6">
        <dgm:presLayoutVars>
          <dgm:chMax val="1"/>
          <dgm:chPref val="1"/>
        </dgm:presLayoutVars>
      </dgm:prSet>
      <dgm:spPr/>
    </dgm:pt>
    <dgm:pt modelId="{1BDE9EAE-16CD-473A-B66A-D9879034A808}" type="pres">
      <dgm:prSet presAssocID="{ED8DED5A-CA19-484B-B72E-CB5752E2BF2B}" presName="sibTrans" presStyleCnt="0"/>
      <dgm:spPr/>
    </dgm:pt>
    <dgm:pt modelId="{098C56B1-3C10-4117-B316-5A387E97583C}" type="pres">
      <dgm:prSet presAssocID="{2608CF41-3BA3-468C-BA1A-E99E8635ED54}" presName="compNode" presStyleCnt="0"/>
      <dgm:spPr/>
    </dgm:pt>
    <dgm:pt modelId="{3E8A5D9D-E2C2-4CC2-9AF7-3BCE21E8895D}" type="pres">
      <dgm:prSet presAssocID="{2608CF41-3BA3-468C-BA1A-E99E8635ED5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lmões com vírus com preenchimento sólido"/>
        </a:ext>
      </dgm:extLst>
    </dgm:pt>
    <dgm:pt modelId="{DBA34779-6E3E-4B3D-8860-DDC71249533D}" type="pres">
      <dgm:prSet presAssocID="{2608CF41-3BA3-468C-BA1A-E99E8635ED54}" presName="spaceRect" presStyleCnt="0"/>
      <dgm:spPr/>
    </dgm:pt>
    <dgm:pt modelId="{C13BD709-6BD1-4ADD-8DEA-C3305E693A21}" type="pres">
      <dgm:prSet presAssocID="{2608CF41-3BA3-468C-BA1A-E99E8635ED54}" presName="textRect" presStyleLbl="revTx" presStyleIdx="3" presStyleCnt="6">
        <dgm:presLayoutVars>
          <dgm:chMax val="1"/>
          <dgm:chPref val="1"/>
        </dgm:presLayoutVars>
      </dgm:prSet>
      <dgm:spPr/>
    </dgm:pt>
    <dgm:pt modelId="{73616947-C47E-4BFB-9E6B-665640978DC9}" type="pres">
      <dgm:prSet presAssocID="{E67E4562-82F0-41B1-AAC5-1E957456AD04}" presName="sibTrans" presStyleCnt="0"/>
      <dgm:spPr/>
    </dgm:pt>
    <dgm:pt modelId="{A10D6375-BFE6-402C-9783-CCBE0D1815D4}" type="pres">
      <dgm:prSet presAssocID="{FC06600D-DAD0-47C1-B507-A48B6ACFCCC5}" presName="compNode" presStyleCnt="0"/>
      <dgm:spPr/>
    </dgm:pt>
    <dgm:pt modelId="{4992B644-9B6A-4070-A5DE-307B1A9989E4}" type="pres">
      <dgm:prSet presAssocID="{FC06600D-DAD0-47C1-B507-A48B6ACFCCC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 Ideia com preenchimento sólido"/>
        </a:ext>
      </dgm:extLst>
    </dgm:pt>
    <dgm:pt modelId="{F0EABDA1-26F8-42CD-A8DE-B630E40459BE}" type="pres">
      <dgm:prSet presAssocID="{FC06600D-DAD0-47C1-B507-A48B6ACFCCC5}" presName="spaceRect" presStyleCnt="0"/>
      <dgm:spPr/>
    </dgm:pt>
    <dgm:pt modelId="{65AFA59A-0235-4D86-BA12-1A48E85233E1}" type="pres">
      <dgm:prSet presAssocID="{FC06600D-DAD0-47C1-B507-A48B6ACFCCC5}" presName="textRect" presStyleLbl="revTx" presStyleIdx="4" presStyleCnt="6">
        <dgm:presLayoutVars>
          <dgm:chMax val="1"/>
          <dgm:chPref val="1"/>
        </dgm:presLayoutVars>
      </dgm:prSet>
      <dgm:spPr/>
    </dgm:pt>
    <dgm:pt modelId="{5FBCADDA-53A2-4990-A500-E5BDD517191F}" type="pres">
      <dgm:prSet presAssocID="{214A049C-3D29-4C08-8FF0-D37A99619CE0}" presName="sibTrans" presStyleCnt="0"/>
      <dgm:spPr/>
    </dgm:pt>
    <dgm:pt modelId="{B5920D1C-24BA-4A4F-8A53-DCA19F3FB6DE}" type="pres">
      <dgm:prSet presAssocID="{533EEF84-45AA-44BA-8679-1E39ADE760D9}" presName="compNode" presStyleCnt="0"/>
      <dgm:spPr/>
    </dgm:pt>
    <dgm:pt modelId="{EDABA8E0-D94F-4410-98C5-85D27329542D}" type="pres">
      <dgm:prSet presAssocID="{533EEF84-45AA-44BA-8679-1E39ADE760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6430E4B7-558A-4720-8FF0-268907923109}" type="pres">
      <dgm:prSet presAssocID="{533EEF84-45AA-44BA-8679-1E39ADE760D9}" presName="spaceRect" presStyleCnt="0"/>
      <dgm:spPr/>
    </dgm:pt>
    <dgm:pt modelId="{CBA295D1-AEE5-4CBC-836B-0F2E76A7A990}" type="pres">
      <dgm:prSet presAssocID="{533EEF84-45AA-44BA-8679-1E39ADE760D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CC6641E-5523-43B1-AB5F-30AA1DAF9843}" srcId="{477DCC99-B5A6-4277-B5B5-3EADFEC3454F}" destId="{907C1602-A070-463F-AEDE-096D748BE2B8}" srcOrd="0" destOrd="0" parTransId="{AA1595C2-8192-458E-8ACB-35719C378E48}" sibTransId="{CBA38B6E-808A-4AE5-A903-DC9FD37AF164}"/>
    <dgm:cxn modelId="{1AE23A5C-9013-4D10-AB8B-F2D2618149AF}" srcId="{477DCC99-B5A6-4277-B5B5-3EADFEC3454F}" destId="{FC06600D-DAD0-47C1-B507-A48B6ACFCCC5}" srcOrd="4" destOrd="0" parTransId="{1E747750-AF3F-47A5-B059-CB69F5F61434}" sibTransId="{214A049C-3D29-4C08-8FF0-D37A99619CE0}"/>
    <dgm:cxn modelId="{940EF663-B147-49B6-9AED-B5D547A37930}" srcId="{477DCC99-B5A6-4277-B5B5-3EADFEC3454F}" destId="{E05D540C-803F-41F8-B23D-5D89EC001B7D}" srcOrd="1" destOrd="0" parTransId="{A8CCFC74-0BEB-4305-AAEA-A310DB4AE591}" sibTransId="{78A172EA-B65A-4205-9049-46FD547BD6E0}"/>
    <dgm:cxn modelId="{9353C668-8A52-4FBB-A989-B0C5DF47F0A2}" type="presOf" srcId="{E05D540C-803F-41F8-B23D-5D89EC001B7D}" destId="{BFEED783-2FF5-48EB-870E-730C90124F13}" srcOrd="0" destOrd="0" presId="urn:microsoft.com/office/officeart/2018/2/layout/IconLabelList"/>
    <dgm:cxn modelId="{33F7D76A-72F7-4E34-9100-E591448B91B3}" srcId="{477DCC99-B5A6-4277-B5B5-3EADFEC3454F}" destId="{2608CF41-3BA3-468C-BA1A-E99E8635ED54}" srcOrd="3" destOrd="0" parTransId="{478805F8-8818-4C6E-A314-BFC8C6AFDFC5}" sibTransId="{E67E4562-82F0-41B1-AAC5-1E957456AD04}"/>
    <dgm:cxn modelId="{9915E852-2312-4CFE-A662-26B97FB260FA}" type="presOf" srcId="{2608CF41-3BA3-468C-BA1A-E99E8635ED54}" destId="{C13BD709-6BD1-4ADD-8DEA-C3305E693A21}" srcOrd="0" destOrd="0" presId="urn:microsoft.com/office/officeart/2018/2/layout/IconLabelList"/>
    <dgm:cxn modelId="{EE415157-0471-4DB3-BB27-49EF4F8B0BE1}" srcId="{477DCC99-B5A6-4277-B5B5-3EADFEC3454F}" destId="{533EEF84-45AA-44BA-8679-1E39ADE760D9}" srcOrd="5" destOrd="0" parTransId="{FB6E3AD1-CD21-4160-B734-D1444A97ACC6}" sibTransId="{415B83B8-8FA5-4390-A493-7A2ACE5A3AF6}"/>
    <dgm:cxn modelId="{E7E78180-43A8-43CB-94A5-23728B37B505}" type="presOf" srcId="{907C1602-A070-463F-AEDE-096D748BE2B8}" destId="{0E9F21E9-724C-488D-AF82-1F876F2F1A0C}" srcOrd="0" destOrd="0" presId="urn:microsoft.com/office/officeart/2018/2/layout/IconLabelList"/>
    <dgm:cxn modelId="{EB711B8A-1784-41BE-88AD-FDD83E11BF57}" type="presOf" srcId="{DF613D65-8610-4879-87B2-9B81013C9C08}" destId="{7A407073-304E-475A-AAEC-A0F4745F0D02}" srcOrd="0" destOrd="0" presId="urn:microsoft.com/office/officeart/2018/2/layout/IconLabelList"/>
    <dgm:cxn modelId="{93FFC493-7738-4E6E-BAA6-BF2864E5BFCB}" srcId="{477DCC99-B5A6-4277-B5B5-3EADFEC3454F}" destId="{DF613D65-8610-4879-87B2-9B81013C9C08}" srcOrd="2" destOrd="0" parTransId="{7CC2F864-FD28-4767-81F2-C35BF37981D6}" sibTransId="{ED8DED5A-CA19-484B-B72E-CB5752E2BF2B}"/>
    <dgm:cxn modelId="{BC24B1A6-2DAF-43C1-A644-FB53414AAB23}" type="presOf" srcId="{FC06600D-DAD0-47C1-B507-A48B6ACFCCC5}" destId="{65AFA59A-0235-4D86-BA12-1A48E85233E1}" srcOrd="0" destOrd="0" presId="urn:microsoft.com/office/officeart/2018/2/layout/IconLabelList"/>
    <dgm:cxn modelId="{6399BBBB-5404-4259-90E2-F2991417B379}" type="presOf" srcId="{533EEF84-45AA-44BA-8679-1E39ADE760D9}" destId="{CBA295D1-AEE5-4CBC-836B-0F2E76A7A990}" srcOrd="0" destOrd="0" presId="urn:microsoft.com/office/officeart/2018/2/layout/IconLabelList"/>
    <dgm:cxn modelId="{619D7AFB-CB8F-4A56-8179-A248801B0CC7}" type="presOf" srcId="{477DCC99-B5A6-4277-B5B5-3EADFEC3454F}" destId="{2596744D-29AD-4479-9E75-C535264D0324}" srcOrd="0" destOrd="0" presId="urn:microsoft.com/office/officeart/2018/2/layout/IconLabelList"/>
    <dgm:cxn modelId="{03086372-3A81-4CA4-A547-B07153F001CB}" type="presParOf" srcId="{2596744D-29AD-4479-9E75-C535264D0324}" destId="{65486967-5D56-4527-9B73-413221380AED}" srcOrd="0" destOrd="0" presId="urn:microsoft.com/office/officeart/2018/2/layout/IconLabelList"/>
    <dgm:cxn modelId="{9372BD3E-D68E-4337-8C22-4CA285BB77CB}" type="presParOf" srcId="{65486967-5D56-4527-9B73-413221380AED}" destId="{F801A5A4-E1C4-4DEE-A651-803F1A24D46A}" srcOrd="0" destOrd="0" presId="urn:microsoft.com/office/officeart/2018/2/layout/IconLabelList"/>
    <dgm:cxn modelId="{CD38AF14-B979-4725-931C-9C224DD5822D}" type="presParOf" srcId="{65486967-5D56-4527-9B73-413221380AED}" destId="{1E38F7B2-D579-42D7-A622-A9529C4C3A3E}" srcOrd="1" destOrd="0" presId="urn:microsoft.com/office/officeart/2018/2/layout/IconLabelList"/>
    <dgm:cxn modelId="{A0490453-C4F2-4243-BE9B-E0506B0F66C8}" type="presParOf" srcId="{65486967-5D56-4527-9B73-413221380AED}" destId="{0E9F21E9-724C-488D-AF82-1F876F2F1A0C}" srcOrd="2" destOrd="0" presId="urn:microsoft.com/office/officeart/2018/2/layout/IconLabelList"/>
    <dgm:cxn modelId="{8B50D190-C5A9-4FF7-AB87-700C2273565C}" type="presParOf" srcId="{2596744D-29AD-4479-9E75-C535264D0324}" destId="{27552423-52A6-43FE-BDDC-97D4BB7261F9}" srcOrd="1" destOrd="0" presId="urn:microsoft.com/office/officeart/2018/2/layout/IconLabelList"/>
    <dgm:cxn modelId="{723090C3-3A86-4346-831B-B9E3E975E3F7}" type="presParOf" srcId="{2596744D-29AD-4479-9E75-C535264D0324}" destId="{AE3B12E9-893B-411B-A507-B11CAD44DF0B}" srcOrd="2" destOrd="0" presId="urn:microsoft.com/office/officeart/2018/2/layout/IconLabelList"/>
    <dgm:cxn modelId="{EF1236CB-CD38-46A3-8077-C9D427C5CD5C}" type="presParOf" srcId="{AE3B12E9-893B-411B-A507-B11CAD44DF0B}" destId="{655B2777-544B-4998-8B9C-38BA14051E64}" srcOrd="0" destOrd="0" presId="urn:microsoft.com/office/officeart/2018/2/layout/IconLabelList"/>
    <dgm:cxn modelId="{4CDAC6B2-5C6F-482E-A4D9-6D76A521CACD}" type="presParOf" srcId="{AE3B12E9-893B-411B-A507-B11CAD44DF0B}" destId="{DC142543-1A2D-4301-A841-9579A642E72E}" srcOrd="1" destOrd="0" presId="urn:microsoft.com/office/officeart/2018/2/layout/IconLabelList"/>
    <dgm:cxn modelId="{659E3A83-2C28-40AD-9D41-2FEF19A13924}" type="presParOf" srcId="{AE3B12E9-893B-411B-A507-B11CAD44DF0B}" destId="{BFEED783-2FF5-48EB-870E-730C90124F13}" srcOrd="2" destOrd="0" presId="urn:microsoft.com/office/officeart/2018/2/layout/IconLabelList"/>
    <dgm:cxn modelId="{24A9415E-F717-4CD0-B2A1-E1D64A9D6C40}" type="presParOf" srcId="{2596744D-29AD-4479-9E75-C535264D0324}" destId="{58EC675D-C3A1-4D52-856B-C1BBC199F780}" srcOrd="3" destOrd="0" presId="urn:microsoft.com/office/officeart/2018/2/layout/IconLabelList"/>
    <dgm:cxn modelId="{C27397CA-7C6A-4FB5-B440-9AD0602A2D17}" type="presParOf" srcId="{2596744D-29AD-4479-9E75-C535264D0324}" destId="{842FA398-A850-4DD0-AF75-47267DD041CA}" srcOrd="4" destOrd="0" presId="urn:microsoft.com/office/officeart/2018/2/layout/IconLabelList"/>
    <dgm:cxn modelId="{65C938D8-E74B-4436-B5BC-EF57E0A143E5}" type="presParOf" srcId="{842FA398-A850-4DD0-AF75-47267DD041CA}" destId="{EE0B421F-5786-42CA-8B67-FFA2CAAAE410}" srcOrd="0" destOrd="0" presId="urn:microsoft.com/office/officeart/2018/2/layout/IconLabelList"/>
    <dgm:cxn modelId="{27342B90-5344-4D31-8DC4-72F7C3D6F519}" type="presParOf" srcId="{842FA398-A850-4DD0-AF75-47267DD041CA}" destId="{AC3CC47D-64ED-4625-A434-09060A3B92F5}" srcOrd="1" destOrd="0" presId="urn:microsoft.com/office/officeart/2018/2/layout/IconLabelList"/>
    <dgm:cxn modelId="{5B7EE35A-EA20-4AD4-8F39-47C598D9BF38}" type="presParOf" srcId="{842FA398-A850-4DD0-AF75-47267DD041CA}" destId="{7A407073-304E-475A-AAEC-A0F4745F0D02}" srcOrd="2" destOrd="0" presId="urn:microsoft.com/office/officeart/2018/2/layout/IconLabelList"/>
    <dgm:cxn modelId="{D92CBE5F-39F6-40E6-AF08-2A607DC5B10F}" type="presParOf" srcId="{2596744D-29AD-4479-9E75-C535264D0324}" destId="{1BDE9EAE-16CD-473A-B66A-D9879034A808}" srcOrd="5" destOrd="0" presId="urn:microsoft.com/office/officeart/2018/2/layout/IconLabelList"/>
    <dgm:cxn modelId="{B6525F7B-BFE3-43C9-96DF-5125A3E05810}" type="presParOf" srcId="{2596744D-29AD-4479-9E75-C535264D0324}" destId="{098C56B1-3C10-4117-B316-5A387E97583C}" srcOrd="6" destOrd="0" presId="urn:microsoft.com/office/officeart/2018/2/layout/IconLabelList"/>
    <dgm:cxn modelId="{829B17F4-7A70-4479-A368-05CD7A86B675}" type="presParOf" srcId="{098C56B1-3C10-4117-B316-5A387E97583C}" destId="{3E8A5D9D-E2C2-4CC2-9AF7-3BCE21E8895D}" srcOrd="0" destOrd="0" presId="urn:microsoft.com/office/officeart/2018/2/layout/IconLabelList"/>
    <dgm:cxn modelId="{FDBB3C7B-DADE-42C4-8727-2883224A71DA}" type="presParOf" srcId="{098C56B1-3C10-4117-B316-5A387E97583C}" destId="{DBA34779-6E3E-4B3D-8860-DDC71249533D}" srcOrd="1" destOrd="0" presId="urn:microsoft.com/office/officeart/2018/2/layout/IconLabelList"/>
    <dgm:cxn modelId="{34D1FA65-AB4A-4915-8E3B-F16BB36CEC9C}" type="presParOf" srcId="{098C56B1-3C10-4117-B316-5A387E97583C}" destId="{C13BD709-6BD1-4ADD-8DEA-C3305E693A21}" srcOrd="2" destOrd="0" presId="urn:microsoft.com/office/officeart/2018/2/layout/IconLabelList"/>
    <dgm:cxn modelId="{305B1FA7-6EB9-4161-B4F9-56BDC7D1F501}" type="presParOf" srcId="{2596744D-29AD-4479-9E75-C535264D0324}" destId="{73616947-C47E-4BFB-9E6B-665640978DC9}" srcOrd="7" destOrd="0" presId="urn:microsoft.com/office/officeart/2018/2/layout/IconLabelList"/>
    <dgm:cxn modelId="{A91098A8-AF0E-4D9A-BD71-B97EF937D22E}" type="presParOf" srcId="{2596744D-29AD-4479-9E75-C535264D0324}" destId="{A10D6375-BFE6-402C-9783-CCBE0D1815D4}" srcOrd="8" destOrd="0" presId="urn:microsoft.com/office/officeart/2018/2/layout/IconLabelList"/>
    <dgm:cxn modelId="{A83F1C1A-5C0E-4BC4-BD69-4DC0D1F0EEB6}" type="presParOf" srcId="{A10D6375-BFE6-402C-9783-CCBE0D1815D4}" destId="{4992B644-9B6A-4070-A5DE-307B1A9989E4}" srcOrd="0" destOrd="0" presId="urn:microsoft.com/office/officeart/2018/2/layout/IconLabelList"/>
    <dgm:cxn modelId="{B64C1681-D855-437F-B87F-4FFE3C9827DC}" type="presParOf" srcId="{A10D6375-BFE6-402C-9783-CCBE0D1815D4}" destId="{F0EABDA1-26F8-42CD-A8DE-B630E40459BE}" srcOrd="1" destOrd="0" presId="urn:microsoft.com/office/officeart/2018/2/layout/IconLabelList"/>
    <dgm:cxn modelId="{20BC0A1F-35E7-4832-B218-ABAAA0BADA0B}" type="presParOf" srcId="{A10D6375-BFE6-402C-9783-CCBE0D1815D4}" destId="{65AFA59A-0235-4D86-BA12-1A48E85233E1}" srcOrd="2" destOrd="0" presId="urn:microsoft.com/office/officeart/2018/2/layout/IconLabelList"/>
    <dgm:cxn modelId="{D5851570-9BE5-4723-BBB9-306007323255}" type="presParOf" srcId="{2596744D-29AD-4479-9E75-C535264D0324}" destId="{5FBCADDA-53A2-4990-A500-E5BDD517191F}" srcOrd="9" destOrd="0" presId="urn:microsoft.com/office/officeart/2018/2/layout/IconLabelList"/>
    <dgm:cxn modelId="{9F59EF1B-CBF0-4EAD-BA2D-7C25354CE095}" type="presParOf" srcId="{2596744D-29AD-4479-9E75-C535264D0324}" destId="{B5920D1C-24BA-4A4F-8A53-DCA19F3FB6DE}" srcOrd="10" destOrd="0" presId="urn:microsoft.com/office/officeart/2018/2/layout/IconLabelList"/>
    <dgm:cxn modelId="{730F5CC7-FE6E-4F3E-9966-24B3866D1BE3}" type="presParOf" srcId="{B5920D1C-24BA-4A4F-8A53-DCA19F3FB6DE}" destId="{EDABA8E0-D94F-4410-98C5-85D27329542D}" srcOrd="0" destOrd="0" presId="urn:microsoft.com/office/officeart/2018/2/layout/IconLabelList"/>
    <dgm:cxn modelId="{EF7FE9B8-2518-4C38-AEA9-360746F8A335}" type="presParOf" srcId="{B5920D1C-24BA-4A4F-8A53-DCA19F3FB6DE}" destId="{6430E4B7-558A-4720-8FF0-268907923109}" srcOrd="1" destOrd="0" presId="urn:microsoft.com/office/officeart/2018/2/layout/IconLabelList"/>
    <dgm:cxn modelId="{391AD8EC-1AE5-471F-A47D-D3421CD069A0}" type="presParOf" srcId="{B5920D1C-24BA-4A4F-8A53-DCA19F3FB6DE}" destId="{CBA295D1-AEE5-4CBC-836B-0F2E76A7A9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90235-9EEC-4964-8D6E-223D3F2919A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A4ECC68-6816-4B4C-A129-6F9641FC344B}">
      <dgm:prSet/>
      <dgm:spPr/>
      <dgm:t>
        <a:bodyPr/>
        <a:lstStyle/>
        <a:p>
          <a:r>
            <a:rPr lang="pt-BR" dirty="0"/>
            <a:t>Novo campo da ciência médica. Nova ferramenta </a:t>
          </a:r>
          <a:r>
            <a:rPr lang="pt-BR" dirty="0" err="1"/>
            <a:t>víável</a:t>
          </a:r>
          <a:r>
            <a:rPr lang="pt-BR" dirty="0"/>
            <a:t> e inestimável valor na prática clínica.</a:t>
          </a:r>
          <a:endParaRPr lang="en-US" dirty="0"/>
        </a:p>
      </dgm:t>
    </dgm:pt>
    <dgm:pt modelId="{2A16A9AA-E9AF-423E-820C-251C990A5D79}" type="parTrans" cxnId="{C37927C1-1A9F-4C91-A8E1-0C4EE887AD61}">
      <dgm:prSet/>
      <dgm:spPr/>
      <dgm:t>
        <a:bodyPr/>
        <a:lstStyle/>
        <a:p>
          <a:endParaRPr lang="en-US"/>
        </a:p>
      </dgm:t>
    </dgm:pt>
    <dgm:pt modelId="{086674F0-662E-4146-8335-26BECDF6FB7A}" type="sibTrans" cxnId="{C37927C1-1A9F-4C91-A8E1-0C4EE887AD61}">
      <dgm:prSet/>
      <dgm:spPr/>
      <dgm:t>
        <a:bodyPr/>
        <a:lstStyle/>
        <a:p>
          <a:endParaRPr lang="en-US"/>
        </a:p>
      </dgm:t>
    </dgm:pt>
    <dgm:pt modelId="{52714790-BCB9-4B76-8E50-701904E6BAC2}">
      <dgm:prSet/>
      <dgm:spPr/>
      <dgm:t>
        <a:bodyPr/>
        <a:lstStyle/>
        <a:p>
          <a:r>
            <a:rPr lang="pt-BR"/>
            <a:t>Área interdisciplinar da medicina.</a:t>
          </a:r>
          <a:endParaRPr lang="en-US"/>
        </a:p>
      </dgm:t>
    </dgm:pt>
    <dgm:pt modelId="{375D923D-A330-4735-A5C0-172E8DD947F5}" type="parTrans" cxnId="{D301CA5B-993A-4799-89BD-0B74775808D7}">
      <dgm:prSet/>
      <dgm:spPr/>
      <dgm:t>
        <a:bodyPr/>
        <a:lstStyle/>
        <a:p>
          <a:endParaRPr lang="en-US"/>
        </a:p>
      </dgm:t>
    </dgm:pt>
    <dgm:pt modelId="{A3DE7765-F1E2-4905-80D7-7E99AA28657A}" type="sibTrans" cxnId="{D301CA5B-993A-4799-89BD-0B74775808D7}">
      <dgm:prSet/>
      <dgm:spPr/>
      <dgm:t>
        <a:bodyPr/>
        <a:lstStyle/>
        <a:p>
          <a:endParaRPr lang="en-US"/>
        </a:p>
      </dgm:t>
    </dgm:pt>
    <dgm:pt modelId="{FFB35D56-A4D6-42E1-85BF-6861DA9FD70B}">
      <dgm:prSet/>
      <dgm:spPr/>
      <dgm:t>
        <a:bodyPr/>
        <a:lstStyle/>
        <a:p>
          <a:r>
            <a:rPr lang="pt-BR" dirty="0"/>
            <a:t>Conversão de imagens em dados de dimensões superiores e a subsequente exploração desses dados </a:t>
          </a:r>
          <a:endParaRPr lang="en-US" dirty="0"/>
        </a:p>
      </dgm:t>
    </dgm:pt>
    <dgm:pt modelId="{DC62EB44-2F17-4DB8-88DD-95493EDA11E3}" type="parTrans" cxnId="{E40003D9-AEE8-43A5-8C59-5D395772A6D8}">
      <dgm:prSet/>
      <dgm:spPr/>
      <dgm:t>
        <a:bodyPr/>
        <a:lstStyle/>
        <a:p>
          <a:endParaRPr lang="en-US"/>
        </a:p>
      </dgm:t>
    </dgm:pt>
    <dgm:pt modelId="{D28B0084-FF54-4068-94B8-4249C3B6F6DB}" type="sibTrans" cxnId="{E40003D9-AEE8-43A5-8C59-5D395772A6D8}">
      <dgm:prSet/>
      <dgm:spPr/>
      <dgm:t>
        <a:bodyPr/>
        <a:lstStyle/>
        <a:p>
          <a:endParaRPr lang="en-US"/>
        </a:p>
      </dgm:t>
    </dgm:pt>
    <dgm:pt modelId="{BC72C37E-0211-4839-97BB-7C858329067A}">
      <dgm:prSet/>
      <dgm:spPr/>
      <dgm:t>
        <a:bodyPr/>
        <a:lstStyle/>
        <a:p>
          <a:r>
            <a:rPr lang="pt-BR" dirty="0"/>
            <a:t>Extração (automatizada ou </a:t>
          </a:r>
          <a:r>
            <a:rPr lang="pt-BR" dirty="0" err="1"/>
            <a:t>semi-automatizada</a:t>
          </a:r>
          <a:r>
            <a:rPr lang="pt-BR" dirty="0"/>
            <a:t>) e análise de informações quantitativas a partir de imagens médicas (TC, RM e PET/CT).</a:t>
          </a:r>
          <a:endParaRPr lang="en-US" dirty="0"/>
        </a:p>
      </dgm:t>
    </dgm:pt>
    <dgm:pt modelId="{65611A66-2F2E-457C-9BA4-0BDEBD5DFD99}" type="parTrans" cxnId="{B57E8A8B-8188-41CC-B706-6AF589E13A8E}">
      <dgm:prSet/>
      <dgm:spPr/>
      <dgm:t>
        <a:bodyPr/>
        <a:lstStyle/>
        <a:p>
          <a:endParaRPr lang="en-US"/>
        </a:p>
      </dgm:t>
    </dgm:pt>
    <dgm:pt modelId="{AFF5B588-44C0-4138-8A52-87537DE42D2D}" type="sibTrans" cxnId="{B57E8A8B-8188-41CC-B706-6AF589E13A8E}">
      <dgm:prSet/>
      <dgm:spPr/>
      <dgm:t>
        <a:bodyPr/>
        <a:lstStyle/>
        <a:p>
          <a:endParaRPr lang="en-US"/>
        </a:p>
      </dgm:t>
    </dgm:pt>
    <dgm:pt modelId="{29767E7A-6167-4BA5-9AC2-1E8B08DC038C}">
      <dgm:prSet/>
      <dgm:spPr/>
      <dgm:t>
        <a:bodyPr/>
        <a:lstStyle/>
        <a:p>
          <a:r>
            <a:rPr lang="pt-BR" dirty="0"/>
            <a:t>Papel importante na medicina personalizada e de precisão.</a:t>
          </a:r>
          <a:endParaRPr lang="en-US" dirty="0"/>
        </a:p>
      </dgm:t>
    </dgm:pt>
    <dgm:pt modelId="{F152AD81-0A68-44D6-83B3-B891BF5E42B5}" type="parTrans" cxnId="{311C54D2-CA28-478E-8627-5C8664E1F277}">
      <dgm:prSet/>
      <dgm:spPr/>
      <dgm:t>
        <a:bodyPr/>
        <a:lstStyle/>
        <a:p>
          <a:endParaRPr lang="en-US"/>
        </a:p>
      </dgm:t>
    </dgm:pt>
    <dgm:pt modelId="{1C44860D-B7A0-43D9-83C1-3F1D673BF3C4}" type="sibTrans" cxnId="{311C54D2-CA28-478E-8627-5C8664E1F277}">
      <dgm:prSet/>
      <dgm:spPr/>
      <dgm:t>
        <a:bodyPr/>
        <a:lstStyle/>
        <a:p>
          <a:endParaRPr lang="en-US"/>
        </a:p>
      </dgm:t>
    </dgm:pt>
    <dgm:pt modelId="{E1C00178-F6B9-41A9-9E24-4A3A4CB12520}">
      <dgm:prSet/>
      <dgm:spPr/>
      <dgm:t>
        <a:bodyPr/>
        <a:lstStyle/>
        <a:p>
          <a:r>
            <a:rPr lang="pt-BR" dirty="0"/>
            <a:t>Objetivo </a:t>
          </a:r>
          <a:r>
            <a:rPr lang="pt-BR" dirty="0">
              <a:sym typeface="Wingdings" panose="05000000000000000000" pitchFamily="2" charset="2"/>
            </a:rPr>
            <a:t></a:t>
          </a:r>
          <a:r>
            <a:rPr lang="pt-BR" dirty="0"/>
            <a:t> Identificar padrões, características e biomarcadores ocultos (decodificar fenótipos) nas imagens úteis para:</a:t>
          </a:r>
          <a:endParaRPr lang="en-US" dirty="0"/>
        </a:p>
      </dgm:t>
    </dgm:pt>
    <dgm:pt modelId="{5C1B2E21-9BA4-4AF7-8F66-06A56DC8D18E}" type="parTrans" cxnId="{10E8C6DE-E773-460A-BF1E-B3E65A98B8D9}">
      <dgm:prSet/>
      <dgm:spPr/>
      <dgm:t>
        <a:bodyPr/>
        <a:lstStyle/>
        <a:p>
          <a:endParaRPr lang="en-US"/>
        </a:p>
      </dgm:t>
    </dgm:pt>
    <dgm:pt modelId="{C5761051-ECE6-47F6-8B4B-2D85273C2058}" type="sibTrans" cxnId="{10E8C6DE-E773-460A-BF1E-B3E65A98B8D9}">
      <dgm:prSet/>
      <dgm:spPr/>
      <dgm:t>
        <a:bodyPr/>
        <a:lstStyle/>
        <a:p>
          <a:endParaRPr lang="en-US"/>
        </a:p>
      </dgm:t>
    </dgm:pt>
    <dgm:pt modelId="{54C8A1F8-C5A8-4B4C-AACC-E9C9E70E9DD2}">
      <dgm:prSet/>
      <dgm:spPr/>
      <dgm:t>
        <a:bodyPr/>
        <a:lstStyle/>
        <a:p>
          <a:r>
            <a:rPr lang="pt-BR"/>
            <a:t>Diagnóstico</a:t>
          </a:r>
          <a:endParaRPr lang="en-US"/>
        </a:p>
      </dgm:t>
    </dgm:pt>
    <dgm:pt modelId="{B5FF70C1-C705-4760-8CD2-BDF82EB16EA4}" type="parTrans" cxnId="{194CB015-AE84-4892-AA9A-2D3A2E1BCC15}">
      <dgm:prSet/>
      <dgm:spPr/>
      <dgm:t>
        <a:bodyPr/>
        <a:lstStyle/>
        <a:p>
          <a:endParaRPr lang="en-US"/>
        </a:p>
      </dgm:t>
    </dgm:pt>
    <dgm:pt modelId="{132D7C05-F3E2-491B-9301-930DEE39F5AD}" type="sibTrans" cxnId="{194CB015-AE84-4892-AA9A-2D3A2E1BCC15}">
      <dgm:prSet/>
      <dgm:spPr/>
      <dgm:t>
        <a:bodyPr/>
        <a:lstStyle/>
        <a:p>
          <a:endParaRPr lang="en-US"/>
        </a:p>
      </dgm:t>
    </dgm:pt>
    <dgm:pt modelId="{BE3479DF-BB65-4026-8ECB-D6EF0AE66F5B}">
      <dgm:prSet/>
      <dgm:spPr/>
      <dgm:t>
        <a:bodyPr/>
        <a:lstStyle/>
        <a:p>
          <a:r>
            <a:rPr lang="pt-BR" dirty="0"/>
            <a:t>Prognóstico</a:t>
          </a:r>
          <a:endParaRPr lang="en-US" dirty="0"/>
        </a:p>
      </dgm:t>
    </dgm:pt>
    <dgm:pt modelId="{459E0BC4-B42A-4BFB-A3B8-6D590A43562F}" type="parTrans" cxnId="{D674C000-0357-436F-9D0D-83F2D798F581}">
      <dgm:prSet/>
      <dgm:spPr/>
      <dgm:t>
        <a:bodyPr/>
        <a:lstStyle/>
        <a:p>
          <a:endParaRPr lang="en-US"/>
        </a:p>
      </dgm:t>
    </dgm:pt>
    <dgm:pt modelId="{ABBB4B39-798F-474D-8B17-D43F650D35D9}" type="sibTrans" cxnId="{D674C000-0357-436F-9D0D-83F2D798F581}">
      <dgm:prSet/>
      <dgm:spPr/>
      <dgm:t>
        <a:bodyPr/>
        <a:lstStyle/>
        <a:p>
          <a:endParaRPr lang="en-US"/>
        </a:p>
      </dgm:t>
    </dgm:pt>
    <dgm:pt modelId="{22384E28-A067-4573-9994-117801C0807B}">
      <dgm:prSet/>
      <dgm:spPr/>
      <dgm:t>
        <a:bodyPr/>
        <a:lstStyle/>
        <a:p>
          <a:r>
            <a:rPr lang="pt-BR" dirty="0"/>
            <a:t>Avaliação de resposta terapêutica</a:t>
          </a:r>
          <a:endParaRPr lang="en-US" dirty="0"/>
        </a:p>
      </dgm:t>
    </dgm:pt>
    <dgm:pt modelId="{3414357C-A8D8-4E4E-9788-8327B564AB5A}" type="parTrans" cxnId="{39998F46-83B2-48D7-A333-F9FC8F7A8CD8}">
      <dgm:prSet/>
      <dgm:spPr/>
      <dgm:t>
        <a:bodyPr/>
        <a:lstStyle/>
        <a:p>
          <a:endParaRPr lang="en-US"/>
        </a:p>
      </dgm:t>
    </dgm:pt>
    <dgm:pt modelId="{F7D9B234-51BE-4A46-AF1A-F7D1C85F30D6}" type="sibTrans" cxnId="{39998F46-83B2-48D7-A333-F9FC8F7A8CD8}">
      <dgm:prSet/>
      <dgm:spPr/>
      <dgm:t>
        <a:bodyPr/>
        <a:lstStyle/>
        <a:p>
          <a:endParaRPr lang="en-US"/>
        </a:p>
      </dgm:t>
    </dgm:pt>
    <dgm:pt modelId="{BDB2DC84-6485-4A95-B316-086109D87349}">
      <dgm:prSet/>
      <dgm:spPr/>
      <dgm:t>
        <a:bodyPr/>
        <a:lstStyle/>
        <a:p>
          <a:r>
            <a:rPr lang="pt-BR"/>
            <a:t>Personalização de ttos</a:t>
          </a:r>
          <a:endParaRPr lang="en-US"/>
        </a:p>
      </dgm:t>
    </dgm:pt>
    <dgm:pt modelId="{C7CA65BF-BA24-4837-84E2-47C1BF4BC04D}" type="parTrans" cxnId="{81510583-A247-400E-A059-F17F6BD1CF69}">
      <dgm:prSet/>
      <dgm:spPr/>
      <dgm:t>
        <a:bodyPr/>
        <a:lstStyle/>
        <a:p>
          <a:endParaRPr lang="en-US"/>
        </a:p>
      </dgm:t>
    </dgm:pt>
    <dgm:pt modelId="{F4A2A4F9-F6A9-4CCC-A165-0D5D589B46AA}" type="sibTrans" cxnId="{81510583-A247-400E-A059-F17F6BD1CF69}">
      <dgm:prSet/>
      <dgm:spPr/>
      <dgm:t>
        <a:bodyPr/>
        <a:lstStyle/>
        <a:p>
          <a:endParaRPr lang="en-US"/>
        </a:p>
      </dgm:t>
    </dgm:pt>
    <dgm:pt modelId="{592491F6-F926-40B4-A9A4-C9D09321E046}" type="pres">
      <dgm:prSet presAssocID="{A6090235-9EEC-4964-8D6E-223D3F2919A5}" presName="root" presStyleCnt="0">
        <dgm:presLayoutVars>
          <dgm:dir/>
          <dgm:resizeHandles val="exact"/>
        </dgm:presLayoutVars>
      </dgm:prSet>
      <dgm:spPr/>
    </dgm:pt>
    <dgm:pt modelId="{5FF056E4-4BED-4C00-8105-2CCF95C676E2}" type="pres">
      <dgm:prSet presAssocID="{0A4ECC68-6816-4B4C-A129-6F9641FC344B}" presName="compNode" presStyleCnt="0"/>
      <dgm:spPr/>
    </dgm:pt>
    <dgm:pt modelId="{866A26AF-E7E6-4384-B7A7-9124E2FEA496}" type="pres">
      <dgm:prSet presAssocID="{0A4ECC68-6816-4B4C-A129-6F9641FC344B}" presName="bgRect" presStyleLbl="bgShp" presStyleIdx="0" presStyleCnt="6" custLinFactNeighborX="-285" custLinFactNeighborY="-17814"/>
      <dgm:spPr/>
    </dgm:pt>
    <dgm:pt modelId="{0D32A833-FF16-4A5B-9593-AA0E7E4EC44D}" type="pres">
      <dgm:prSet presAssocID="{0A4ECC68-6816-4B4C-A129-6F9641FC344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8E21081E-F43D-48D3-B979-37348A1F09A6}" type="pres">
      <dgm:prSet presAssocID="{0A4ECC68-6816-4B4C-A129-6F9641FC344B}" presName="spaceRect" presStyleCnt="0"/>
      <dgm:spPr/>
    </dgm:pt>
    <dgm:pt modelId="{78D97A75-DAF1-4810-9C4A-D9E66E1A2424}" type="pres">
      <dgm:prSet presAssocID="{0A4ECC68-6816-4B4C-A129-6F9641FC344B}" presName="parTx" presStyleLbl="revTx" presStyleIdx="0" presStyleCnt="7">
        <dgm:presLayoutVars>
          <dgm:chMax val="0"/>
          <dgm:chPref val="0"/>
        </dgm:presLayoutVars>
      </dgm:prSet>
      <dgm:spPr/>
    </dgm:pt>
    <dgm:pt modelId="{289534CD-C24C-446D-A4F5-A379AE7C123C}" type="pres">
      <dgm:prSet presAssocID="{086674F0-662E-4146-8335-26BECDF6FB7A}" presName="sibTrans" presStyleCnt="0"/>
      <dgm:spPr/>
    </dgm:pt>
    <dgm:pt modelId="{C971C7D9-28CA-49BF-A4D5-94D3E5534450}" type="pres">
      <dgm:prSet presAssocID="{52714790-BCB9-4B76-8E50-701904E6BAC2}" presName="compNode" presStyleCnt="0"/>
      <dgm:spPr/>
    </dgm:pt>
    <dgm:pt modelId="{99711726-5A6E-4315-A1EE-99B09B5D97C2}" type="pres">
      <dgm:prSet presAssocID="{52714790-BCB9-4B76-8E50-701904E6BAC2}" presName="bgRect" presStyleLbl="bgShp" presStyleIdx="1" presStyleCnt="6"/>
      <dgm:spPr/>
    </dgm:pt>
    <dgm:pt modelId="{B2F5F8CB-27D0-4188-944D-66B98F92B780}" type="pres">
      <dgm:prSet presAssocID="{52714790-BCB9-4B76-8E50-701904E6BAC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601AA203-20E6-49CA-AE8F-F82DB66B780D}" type="pres">
      <dgm:prSet presAssocID="{52714790-BCB9-4B76-8E50-701904E6BAC2}" presName="spaceRect" presStyleCnt="0"/>
      <dgm:spPr/>
    </dgm:pt>
    <dgm:pt modelId="{C7B71F42-22B7-440E-9581-544099CF5D02}" type="pres">
      <dgm:prSet presAssocID="{52714790-BCB9-4B76-8E50-701904E6BAC2}" presName="parTx" presStyleLbl="revTx" presStyleIdx="1" presStyleCnt="7">
        <dgm:presLayoutVars>
          <dgm:chMax val="0"/>
          <dgm:chPref val="0"/>
        </dgm:presLayoutVars>
      </dgm:prSet>
      <dgm:spPr/>
    </dgm:pt>
    <dgm:pt modelId="{47008158-0F39-4657-85EC-C0CD2C3DF028}" type="pres">
      <dgm:prSet presAssocID="{A3DE7765-F1E2-4905-80D7-7E99AA28657A}" presName="sibTrans" presStyleCnt="0"/>
      <dgm:spPr/>
    </dgm:pt>
    <dgm:pt modelId="{8D67323E-5E68-4538-91A0-818E1CCDCE65}" type="pres">
      <dgm:prSet presAssocID="{FFB35D56-A4D6-42E1-85BF-6861DA9FD70B}" presName="compNode" presStyleCnt="0"/>
      <dgm:spPr/>
    </dgm:pt>
    <dgm:pt modelId="{B556E095-5FCF-4BA9-A1A8-61163ADC9A17}" type="pres">
      <dgm:prSet presAssocID="{FFB35D56-A4D6-42E1-85BF-6861DA9FD70B}" presName="bgRect" presStyleLbl="bgShp" presStyleIdx="2" presStyleCnt="6"/>
      <dgm:spPr/>
    </dgm:pt>
    <dgm:pt modelId="{85E5FC35-5F81-4080-A784-03D697D8CBBB}" type="pres">
      <dgm:prSet presAssocID="{FFB35D56-A4D6-42E1-85BF-6861DA9FD70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co de dados"/>
        </a:ext>
      </dgm:extLst>
    </dgm:pt>
    <dgm:pt modelId="{FBD3BAB8-8882-4FAF-A668-EF593B9AE113}" type="pres">
      <dgm:prSet presAssocID="{FFB35D56-A4D6-42E1-85BF-6861DA9FD70B}" presName="spaceRect" presStyleCnt="0"/>
      <dgm:spPr/>
    </dgm:pt>
    <dgm:pt modelId="{8D08BC02-497B-4E16-85D6-6FA3E101649A}" type="pres">
      <dgm:prSet presAssocID="{FFB35D56-A4D6-42E1-85BF-6861DA9FD70B}" presName="parTx" presStyleLbl="revTx" presStyleIdx="2" presStyleCnt="7">
        <dgm:presLayoutVars>
          <dgm:chMax val="0"/>
          <dgm:chPref val="0"/>
        </dgm:presLayoutVars>
      </dgm:prSet>
      <dgm:spPr/>
    </dgm:pt>
    <dgm:pt modelId="{6CE13487-3397-4746-8779-CCAA4BFF3CB6}" type="pres">
      <dgm:prSet presAssocID="{D28B0084-FF54-4068-94B8-4249C3B6F6DB}" presName="sibTrans" presStyleCnt="0"/>
      <dgm:spPr/>
    </dgm:pt>
    <dgm:pt modelId="{462CA4E9-DE0B-4A78-AB78-7BAB3C9924AB}" type="pres">
      <dgm:prSet presAssocID="{BC72C37E-0211-4839-97BB-7C858329067A}" presName="compNode" presStyleCnt="0"/>
      <dgm:spPr/>
    </dgm:pt>
    <dgm:pt modelId="{9F5A1682-5EA3-46EC-B1E0-A5499D43E2C2}" type="pres">
      <dgm:prSet presAssocID="{BC72C37E-0211-4839-97BB-7C858329067A}" presName="bgRect" presStyleLbl="bgShp" presStyleIdx="3" presStyleCnt="6"/>
      <dgm:spPr/>
    </dgm:pt>
    <dgm:pt modelId="{C7759910-0912-4ACD-ABEA-FA6EAF823FF5}" type="pres">
      <dgm:prSet presAssocID="{BC72C37E-0211-4839-97BB-7C858329067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squisa"/>
        </a:ext>
      </dgm:extLst>
    </dgm:pt>
    <dgm:pt modelId="{FC84BCE5-D44B-45F9-9EA3-20C02F214F44}" type="pres">
      <dgm:prSet presAssocID="{BC72C37E-0211-4839-97BB-7C858329067A}" presName="spaceRect" presStyleCnt="0"/>
      <dgm:spPr/>
    </dgm:pt>
    <dgm:pt modelId="{121F1CED-12FC-4001-83FE-12E00457453F}" type="pres">
      <dgm:prSet presAssocID="{BC72C37E-0211-4839-97BB-7C858329067A}" presName="parTx" presStyleLbl="revTx" presStyleIdx="3" presStyleCnt="7">
        <dgm:presLayoutVars>
          <dgm:chMax val="0"/>
          <dgm:chPref val="0"/>
        </dgm:presLayoutVars>
      </dgm:prSet>
      <dgm:spPr/>
    </dgm:pt>
    <dgm:pt modelId="{DEF9ADC1-5D14-47D3-8CC1-29B2E355F506}" type="pres">
      <dgm:prSet presAssocID="{AFF5B588-44C0-4138-8A52-87537DE42D2D}" presName="sibTrans" presStyleCnt="0"/>
      <dgm:spPr/>
    </dgm:pt>
    <dgm:pt modelId="{AB67F524-1ED9-4AEC-A7AB-74652FBB4C9C}" type="pres">
      <dgm:prSet presAssocID="{29767E7A-6167-4BA5-9AC2-1E8B08DC038C}" presName="compNode" presStyleCnt="0"/>
      <dgm:spPr/>
    </dgm:pt>
    <dgm:pt modelId="{266EB817-751E-4B63-B785-9AF9A3836B72}" type="pres">
      <dgm:prSet presAssocID="{29767E7A-6167-4BA5-9AC2-1E8B08DC038C}" presName="bgRect" presStyleLbl="bgShp" presStyleIdx="4" presStyleCnt="6"/>
      <dgm:spPr/>
    </dgm:pt>
    <dgm:pt modelId="{A0C31D66-B922-4691-9C04-0520895B5157}" type="pres">
      <dgm:prSet presAssocID="{29767E7A-6167-4BA5-9AC2-1E8B08DC038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 mosca"/>
        </a:ext>
      </dgm:extLst>
    </dgm:pt>
    <dgm:pt modelId="{5FBB2241-FD42-4742-A17B-6B40EA3C8CEE}" type="pres">
      <dgm:prSet presAssocID="{29767E7A-6167-4BA5-9AC2-1E8B08DC038C}" presName="spaceRect" presStyleCnt="0"/>
      <dgm:spPr/>
    </dgm:pt>
    <dgm:pt modelId="{C2C52973-B27E-488F-80FD-296B07528252}" type="pres">
      <dgm:prSet presAssocID="{29767E7A-6167-4BA5-9AC2-1E8B08DC038C}" presName="parTx" presStyleLbl="revTx" presStyleIdx="4" presStyleCnt="7">
        <dgm:presLayoutVars>
          <dgm:chMax val="0"/>
          <dgm:chPref val="0"/>
        </dgm:presLayoutVars>
      </dgm:prSet>
      <dgm:spPr/>
    </dgm:pt>
    <dgm:pt modelId="{EAA71100-B428-45A9-AAC0-CF2D8EDE2D4E}" type="pres">
      <dgm:prSet presAssocID="{1C44860D-B7A0-43D9-83C1-3F1D673BF3C4}" presName="sibTrans" presStyleCnt="0"/>
      <dgm:spPr/>
    </dgm:pt>
    <dgm:pt modelId="{3C28B24E-B747-43A3-BA44-9FD12A89B293}" type="pres">
      <dgm:prSet presAssocID="{E1C00178-F6B9-41A9-9E24-4A3A4CB12520}" presName="compNode" presStyleCnt="0"/>
      <dgm:spPr/>
    </dgm:pt>
    <dgm:pt modelId="{19AC1B91-BF33-4585-8FF6-6A41573214AE}" type="pres">
      <dgm:prSet presAssocID="{E1C00178-F6B9-41A9-9E24-4A3A4CB12520}" presName="bgRect" presStyleLbl="bgShp" presStyleIdx="5" presStyleCnt="6"/>
      <dgm:spPr/>
    </dgm:pt>
    <dgm:pt modelId="{1579B446-11F1-4426-8437-717EE6146EA7}" type="pres">
      <dgm:prSet presAssocID="{E1C00178-F6B9-41A9-9E24-4A3A4CB1252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46C8EAD-902A-4F91-9757-F24F6A34313F}" type="pres">
      <dgm:prSet presAssocID="{E1C00178-F6B9-41A9-9E24-4A3A4CB12520}" presName="spaceRect" presStyleCnt="0"/>
      <dgm:spPr/>
    </dgm:pt>
    <dgm:pt modelId="{378B55DA-7E4B-4226-B552-4C1BDC174DD5}" type="pres">
      <dgm:prSet presAssocID="{E1C00178-F6B9-41A9-9E24-4A3A4CB12520}" presName="parTx" presStyleLbl="revTx" presStyleIdx="5" presStyleCnt="7">
        <dgm:presLayoutVars>
          <dgm:chMax val="0"/>
          <dgm:chPref val="0"/>
        </dgm:presLayoutVars>
      </dgm:prSet>
      <dgm:spPr/>
    </dgm:pt>
    <dgm:pt modelId="{ECABCAD0-88C9-46D5-96FB-B7070DFCC2EA}" type="pres">
      <dgm:prSet presAssocID="{E1C00178-F6B9-41A9-9E24-4A3A4CB12520}" presName="desTx" presStyleLbl="revTx" presStyleIdx="6" presStyleCnt="7">
        <dgm:presLayoutVars/>
      </dgm:prSet>
      <dgm:spPr/>
    </dgm:pt>
  </dgm:ptLst>
  <dgm:cxnLst>
    <dgm:cxn modelId="{D674C000-0357-436F-9D0D-83F2D798F581}" srcId="{E1C00178-F6B9-41A9-9E24-4A3A4CB12520}" destId="{BE3479DF-BB65-4026-8ECB-D6EF0AE66F5B}" srcOrd="1" destOrd="0" parTransId="{459E0BC4-B42A-4BFB-A3B8-6D590A43562F}" sibTransId="{ABBB4B39-798F-474D-8B17-D43F650D35D9}"/>
    <dgm:cxn modelId="{194CB015-AE84-4892-AA9A-2D3A2E1BCC15}" srcId="{E1C00178-F6B9-41A9-9E24-4A3A4CB12520}" destId="{54C8A1F8-C5A8-4B4C-AACC-E9C9E70E9DD2}" srcOrd="0" destOrd="0" parTransId="{B5FF70C1-C705-4760-8CD2-BDF82EB16EA4}" sibTransId="{132D7C05-F3E2-491B-9301-930DEE39F5AD}"/>
    <dgm:cxn modelId="{286F261C-9BF6-4930-8827-9B8BEE657C22}" type="presOf" srcId="{29767E7A-6167-4BA5-9AC2-1E8B08DC038C}" destId="{C2C52973-B27E-488F-80FD-296B07528252}" srcOrd="0" destOrd="0" presId="urn:microsoft.com/office/officeart/2018/2/layout/IconVerticalSolidList"/>
    <dgm:cxn modelId="{F186F224-0F3C-461F-A92F-DA8DF7278406}" type="presOf" srcId="{FFB35D56-A4D6-42E1-85BF-6861DA9FD70B}" destId="{8D08BC02-497B-4E16-85D6-6FA3E101649A}" srcOrd="0" destOrd="0" presId="urn:microsoft.com/office/officeart/2018/2/layout/IconVerticalSolidList"/>
    <dgm:cxn modelId="{6FE13727-8611-4984-AC6E-CAC5BAEA5E5D}" type="presOf" srcId="{22384E28-A067-4573-9994-117801C0807B}" destId="{ECABCAD0-88C9-46D5-96FB-B7070DFCC2EA}" srcOrd="0" destOrd="2" presId="urn:microsoft.com/office/officeart/2018/2/layout/IconVerticalSolidList"/>
    <dgm:cxn modelId="{D301CA5B-993A-4799-89BD-0B74775808D7}" srcId="{A6090235-9EEC-4964-8D6E-223D3F2919A5}" destId="{52714790-BCB9-4B76-8E50-701904E6BAC2}" srcOrd="1" destOrd="0" parTransId="{375D923D-A330-4735-A5C0-172E8DD947F5}" sibTransId="{A3DE7765-F1E2-4905-80D7-7E99AA28657A}"/>
    <dgm:cxn modelId="{39998F46-83B2-48D7-A333-F9FC8F7A8CD8}" srcId="{E1C00178-F6B9-41A9-9E24-4A3A4CB12520}" destId="{22384E28-A067-4573-9994-117801C0807B}" srcOrd="2" destOrd="0" parTransId="{3414357C-A8D8-4E4E-9788-8327B564AB5A}" sibTransId="{F7D9B234-51BE-4A46-AF1A-F7D1C85F30D6}"/>
    <dgm:cxn modelId="{23B66B69-FBD2-4183-B179-36E188B58F59}" type="presOf" srcId="{BC72C37E-0211-4839-97BB-7C858329067A}" destId="{121F1CED-12FC-4001-83FE-12E00457453F}" srcOrd="0" destOrd="0" presId="urn:microsoft.com/office/officeart/2018/2/layout/IconVerticalSolidList"/>
    <dgm:cxn modelId="{26B42079-D2CA-4579-B10D-DE5461A3A620}" type="presOf" srcId="{A6090235-9EEC-4964-8D6E-223D3F2919A5}" destId="{592491F6-F926-40B4-A9A4-C9D09321E046}" srcOrd="0" destOrd="0" presId="urn:microsoft.com/office/officeart/2018/2/layout/IconVerticalSolidList"/>
    <dgm:cxn modelId="{16BE1D7A-990B-44BE-AF32-CDE4E5D71D75}" type="presOf" srcId="{E1C00178-F6B9-41A9-9E24-4A3A4CB12520}" destId="{378B55DA-7E4B-4226-B552-4C1BDC174DD5}" srcOrd="0" destOrd="0" presId="urn:microsoft.com/office/officeart/2018/2/layout/IconVerticalSolidList"/>
    <dgm:cxn modelId="{81510583-A247-400E-A059-F17F6BD1CF69}" srcId="{E1C00178-F6B9-41A9-9E24-4A3A4CB12520}" destId="{BDB2DC84-6485-4A95-B316-086109D87349}" srcOrd="3" destOrd="0" parTransId="{C7CA65BF-BA24-4837-84E2-47C1BF4BC04D}" sibTransId="{F4A2A4F9-F6A9-4CCC-A165-0D5D589B46AA}"/>
    <dgm:cxn modelId="{B57E8A8B-8188-41CC-B706-6AF589E13A8E}" srcId="{A6090235-9EEC-4964-8D6E-223D3F2919A5}" destId="{BC72C37E-0211-4839-97BB-7C858329067A}" srcOrd="3" destOrd="0" parTransId="{65611A66-2F2E-457C-9BA4-0BDEBD5DFD99}" sibTransId="{AFF5B588-44C0-4138-8A52-87537DE42D2D}"/>
    <dgm:cxn modelId="{5F97B492-0C9E-4770-9495-5DD0ABF77D8D}" type="presOf" srcId="{52714790-BCB9-4B76-8E50-701904E6BAC2}" destId="{C7B71F42-22B7-440E-9581-544099CF5D02}" srcOrd="0" destOrd="0" presId="urn:microsoft.com/office/officeart/2018/2/layout/IconVerticalSolidList"/>
    <dgm:cxn modelId="{07BFE99D-3996-40E5-9AE4-0EF6D7A2AD26}" type="presOf" srcId="{BDB2DC84-6485-4A95-B316-086109D87349}" destId="{ECABCAD0-88C9-46D5-96FB-B7070DFCC2EA}" srcOrd="0" destOrd="3" presId="urn:microsoft.com/office/officeart/2018/2/layout/IconVerticalSolidList"/>
    <dgm:cxn modelId="{C37927C1-1A9F-4C91-A8E1-0C4EE887AD61}" srcId="{A6090235-9EEC-4964-8D6E-223D3F2919A5}" destId="{0A4ECC68-6816-4B4C-A129-6F9641FC344B}" srcOrd="0" destOrd="0" parTransId="{2A16A9AA-E9AF-423E-820C-251C990A5D79}" sibTransId="{086674F0-662E-4146-8335-26BECDF6FB7A}"/>
    <dgm:cxn modelId="{311C54D2-CA28-478E-8627-5C8664E1F277}" srcId="{A6090235-9EEC-4964-8D6E-223D3F2919A5}" destId="{29767E7A-6167-4BA5-9AC2-1E8B08DC038C}" srcOrd="4" destOrd="0" parTransId="{F152AD81-0A68-44D6-83B3-B891BF5E42B5}" sibTransId="{1C44860D-B7A0-43D9-83C1-3F1D673BF3C4}"/>
    <dgm:cxn modelId="{E40003D9-AEE8-43A5-8C59-5D395772A6D8}" srcId="{A6090235-9EEC-4964-8D6E-223D3F2919A5}" destId="{FFB35D56-A4D6-42E1-85BF-6861DA9FD70B}" srcOrd="2" destOrd="0" parTransId="{DC62EB44-2F17-4DB8-88DD-95493EDA11E3}" sibTransId="{D28B0084-FF54-4068-94B8-4249C3B6F6DB}"/>
    <dgm:cxn modelId="{93F395DA-F33C-4E6A-A3BC-5307CD25F66A}" type="presOf" srcId="{54C8A1F8-C5A8-4B4C-AACC-E9C9E70E9DD2}" destId="{ECABCAD0-88C9-46D5-96FB-B7070DFCC2EA}" srcOrd="0" destOrd="0" presId="urn:microsoft.com/office/officeart/2018/2/layout/IconVerticalSolidList"/>
    <dgm:cxn modelId="{10E8C6DE-E773-460A-BF1E-B3E65A98B8D9}" srcId="{A6090235-9EEC-4964-8D6E-223D3F2919A5}" destId="{E1C00178-F6B9-41A9-9E24-4A3A4CB12520}" srcOrd="5" destOrd="0" parTransId="{5C1B2E21-9BA4-4AF7-8F66-06A56DC8D18E}" sibTransId="{C5761051-ECE6-47F6-8B4B-2D85273C2058}"/>
    <dgm:cxn modelId="{560DA5F5-0D5B-4C7B-9536-962AB3241B47}" type="presOf" srcId="{BE3479DF-BB65-4026-8ECB-D6EF0AE66F5B}" destId="{ECABCAD0-88C9-46D5-96FB-B7070DFCC2EA}" srcOrd="0" destOrd="1" presId="urn:microsoft.com/office/officeart/2018/2/layout/IconVerticalSolidList"/>
    <dgm:cxn modelId="{992106F9-EB19-4CF8-8785-32E5992FFB77}" type="presOf" srcId="{0A4ECC68-6816-4B4C-A129-6F9641FC344B}" destId="{78D97A75-DAF1-4810-9C4A-D9E66E1A2424}" srcOrd="0" destOrd="0" presId="urn:microsoft.com/office/officeart/2018/2/layout/IconVerticalSolidList"/>
    <dgm:cxn modelId="{5A55808C-91E7-47A5-A167-CFA9B09D1F46}" type="presParOf" srcId="{592491F6-F926-40B4-A9A4-C9D09321E046}" destId="{5FF056E4-4BED-4C00-8105-2CCF95C676E2}" srcOrd="0" destOrd="0" presId="urn:microsoft.com/office/officeart/2018/2/layout/IconVerticalSolidList"/>
    <dgm:cxn modelId="{D0CE16B4-62AC-4FA3-8591-33DDBF952C18}" type="presParOf" srcId="{5FF056E4-4BED-4C00-8105-2CCF95C676E2}" destId="{866A26AF-E7E6-4384-B7A7-9124E2FEA496}" srcOrd="0" destOrd="0" presId="urn:microsoft.com/office/officeart/2018/2/layout/IconVerticalSolidList"/>
    <dgm:cxn modelId="{76015252-62B4-4E92-8BDE-7B8098EC4032}" type="presParOf" srcId="{5FF056E4-4BED-4C00-8105-2CCF95C676E2}" destId="{0D32A833-FF16-4A5B-9593-AA0E7E4EC44D}" srcOrd="1" destOrd="0" presId="urn:microsoft.com/office/officeart/2018/2/layout/IconVerticalSolidList"/>
    <dgm:cxn modelId="{02D6A60D-0F2C-47C7-B806-817E132C9F96}" type="presParOf" srcId="{5FF056E4-4BED-4C00-8105-2CCF95C676E2}" destId="{8E21081E-F43D-48D3-B979-37348A1F09A6}" srcOrd="2" destOrd="0" presId="urn:microsoft.com/office/officeart/2018/2/layout/IconVerticalSolidList"/>
    <dgm:cxn modelId="{EE95C99A-6AE5-451F-95B5-60CA37AE97FE}" type="presParOf" srcId="{5FF056E4-4BED-4C00-8105-2CCF95C676E2}" destId="{78D97A75-DAF1-4810-9C4A-D9E66E1A2424}" srcOrd="3" destOrd="0" presId="urn:microsoft.com/office/officeart/2018/2/layout/IconVerticalSolidList"/>
    <dgm:cxn modelId="{1FB9436D-3D32-4243-8C94-C2BBEB60FE55}" type="presParOf" srcId="{592491F6-F926-40B4-A9A4-C9D09321E046}" destId="{289534CD-C24C-446D-A4F5-A379AE7C123C}" srcOrd="1" destOrd="0" presId="urn:microsoft.com/office/officeart/2018/2/layout/IconVerticalSolidList"/>
    <dgm:cxn modelId="{49280633-6903-4D5C-B9EE-5AC89E2B127E}" type="presParOf" srcId="{592491F6-F926-40B4-A9A4-C9D09321E046}" destId="{C971C7D9-28CA-49BF-A4D5-94D3E5534450}" srcOrd="2" destOrd="0" presId="urn:microsoft.com/office/officeart/2018/2/layout/IconVerticalSolidList"/>
    <dgm:cxn modelId="{E2D6A773-84F7-43DC-9AF1-B2A4A456B67E}" type="presParOf" srcId="{C971C7D9-28CA-49BF-A4D5-94D3E5534450}" destId="{99711726-5A6E-4315-A1EE-99B09B5D97C2}" srcOrd="0" destOrd="0" presId="urn:microsoft.com/office/officeart/2018/2/layout/IconVerticalSolidList"/>
    <dgm:cxn modelId="{FE31B881-4FEB-4294-B4F6-0977F165D855}" type="presParOf" srcId="{C971C7D9-28CA-49BF-A4D5-94D3E5534450}" destId="{B2F5F8CB-27D0-4188-944D-66B98F92B780}" srcOrd="1" destOrd="0" presId="urn:microsoft.com/office/officeart/2018/2/layout/IconVerticalSolidList"/>
    <dgm:cxn modelId="{EC3AADB7-FAF4-441E-8779-037DD528D6DF}" type="presParOf" srcId="{C971C7D9-28CA-49BF-A4D5-94D3E5534450}" destId="{601AA203-20E6-49CA-AE8F-F82DB66B780D}" srcOrd="2" destOrd="0" presId="urn:microsoft.com/office/officeart/2018/2/layout/IconVerticalSolidList"/>
    <dgm:cxn modelId="{89625EC4-890F-47A4-B8AA-3ECA6B12BE2A}" type="presParOf" srcId="{C971C7D9-28CA-49BF-A4D5-94D3E5534450}" destId="{C7B71F42-22B7-440E-9581-544099CF5D02}" srcOrd="3" destOrd="0" presId="urn:microsoft.com/office/officeart/2018/2/layout/IconVerticalSolidList"/>
    <dgm:cxn modelId="{F6978611-792C-433E-A962-B218A17D0C5C}" type="presParOf" srcId="{592491F6-F926-40B4-A9A4-C9D09321E046}" destId="{47008158-0F39-4657-85EC-C0CD2C3DF028}" srcOrd="3" destOrd="0" presId="urn:microsoft.com/office/officeart/2018/2/layout/IconVerticalSolidList"/>
    <dgm:cxn modelId="{18E8C2EE-AC3F-47D9-B5DA-2724A6A244F6}" type="presParOf" srcId="{592491F6-F926-40B4-A9A4-C9D09321E046}" destId="{8D67323E-5E68-4538-91A0-818E1CCDCE65}" srcOrd="4" destOrd="0" presId="urn:microsoft.com/office/officeart/2018/2/layout/IconVerticalSolidList"/>
    <dgm:cxn modelId="{287C3A03-6EBB-44B5-9BC1-AEC2537957CB}" type="presParOf" srcId="{8D67323E-5E68-4538-91A0-818E1CCDCE65}" destId="{B556E095-5FCF-4BA9-A1A8-61163ADC9A17}" srcOrd="0" destOrd="0" presId="urn:microsoft.com/office/officeart/2018/2/layout/IconVerticalSolidList"/>
    <dgm:cxn modelId="{28CDAD9D-D0D7-4AFE-84D4-24B0F668732B}" type="presParOf" srcId="{8D67323E-5E68-4538-91A0-818E1CCDCE65}" destId="{85E5FC35-5F81-4080-A784-03D697D8CBBB}" srcOrd="1" destOrd="0" presId="urn:microsoft.com/office/officeart/2018/2/layout/IconVerticalSolidList"/>
    <dgm:cxn modelId="{D3C3317C-7C4D-4999-8C47-D2EFEA81D0D9}" type="presParOf" srcId="{8D67323E-5E68-4538-91A0-818E1CCDCE65}" destId="{FBD3BAB8-8882-4FAF-A668-EF593B9AE113}" srcOrd="2" destOrd="0" presId="urn:microsoft.com/office/officeart/2018/2/layout/IconVerticalSolidList"/>
    <dgm:cxn modelId="{D54728B0-8E88-44D6-9EE9-3925D84360B4}" type="presParOf" srcId="{8D67323E-5E68-4538-91A0-818E1CCDCE65}" destId="{8D08BC02-497B-4E16-85D6-6FA3E101649A}" srcOrd="3" destOrd="0" presId="urn:microsoft.com/office/officeart/2018/2/layout/IconVerticalSolidList"/>
    <dgm:cxn modelId="{6A8673CA-7980-412F-B0AD-F955B402B2CF}" type="presParOf" srcId="{592491F6-F926-40B4-A9A4-C9D09321E046}" destId="{6CE13487-3397-4746-8779-CCAA4BFF3CB6}" srcOrd="5" destOrd="0" presId="urn:microsoft.com/office/officeart/2018/2/layout/IconVerticalSolidList"/>
    <dgm:cxn modelId="{B928F129-09BE-4E31-B1FF-996F393CF5EA}" type="presParOf" srcId="{592491F6-F926-40B4-A9A4-C9D09321E046}" destId="{462CA4E9-DE0B-4A78-AB78-7BAB3C9924AB}" srcOrd="6" destOrd="0" presId="urn:microsoft.com/office/officeart/2018/2/layout/IconVerticalSolidList"/>
    <dgm:cxn modelId="{3C352B04-5A69-4C5E-BA4B-3A0A6AF95AFF}" type="presParOf" srcId="{462CA4E9-DE0B-4A78-AB78-7BAB3C9924AB}" destId="{9F5A1682-5EA3-46EC-B1E0-A5499D43E2C2}" srcOrd="0" destOrd="0" presId="urn:microsoft.com/office/officeart/2018/2/layout/IconVerticalSolidList"/>
    <dgm:cxn modelId="{7E8B584D-E472-479B-BB5C-A359904D102C}" type="presParOf" srcId="{462CA4E9-DE0B-4A78-AB78-7BAB3C9924AB}" destId="{C7759910-0912-4ACD-ABEA-FA6EAF823FF5}" srcOrd="1" destOrd="0" presId="urn:microsoft.com/office/officeart/2018/2/layout/IconVerticalSolidList"/>
    <dgm:cxn modelId="{63D0B43A-CE66-4DB9-813A-87EFC2CBCED7}" type="presParOf" srcId="{462CA4E9-DE0B-4A78-AB78-7BAB3C9924AB}" destId="{FC84BCE5-D44B-45F9-9EA3-20C02F214F44}" srcOrd="2" destOrd="0" presId="urn:microsoft.com/office/officeart/2018/2/layout/IconVerticalSolidList"/>
    <dgm:cxn modelId="{DF0D794C-6D34-4730-B1C1-A1F31B85169A}" type="presParOf" srcId="{462CA4E9-DE0B-4A78-AB78-7BAB3C9924AB}" destId="{121F1CED-12FC-4001-83FE-12E00457453F}" srcOrd="3" destOrd="0" presId="urn:microsoft.com/office/officeart/2018/2/layout/IconVerticalSolidList"/>
    <dgm:cxn modelId="{5A512AF2-A468-43E5-AD3A-8CFB01B34159}" type="presParOf" srcId="{592491F6-F926-40B4-A9A4-C9D09321E046}" destId="{DEF9ADC1-5D14-47D3-8CC1-29B2E355F506}" srcOrd="7" destOrd="0" presId="urn:microsoft.com/office/officeart/2018/2/layout/IconVerticalSolidList"/>
    <dgm:cxn modelId="{F43ACF1C-1328-4A32-BB04-15564A4BCE59}" type="presParOf" srcId="{592491F6-F926-40B4-A9A4-C9D09321E046}" destId="{AB67F524-1ED9-4AEC-A7AB-74652FBB4C9C}" srcOrd="8" destOrd="0" presId="urn:microsoft.com/office/officeart/2018/2/layout/IconVerticalSolidList"/>
    <dgm:cxn modelId="{75882CBC-AC8B-4A56-92E3-8EB7C1DEA1C7}" type="presParOf" srcId="{AB67F524-1ED9-4AEC-A7AB-74652FBB4C9C}" destId="{266EB817-751E-4B63-B785-9AF9A3836B72}" srcOrd="0" destOrd="0" presId="urn:microsoft.com/office/officeart/2018/2/layout/IconVerticalSolidList"/>
    <dgm:cxn modelId="{8EFCF049-D1C0-40BB-A6FE-FA2C9B5670B6}" type="presParOf" srcId="{AB67F524-1ED9-4AEC-A7AB-74652FBB4C9C}" destId="{A0C31D66-B922-4691-9C04-0520895B5157}" srcOrd="1" destOrd="0" presId="urn:microsoft.com/office/officeart/2018/2/layout/IconVerticalSolidList"/>
    <dgm:cxn modelId="{D1285712-7269-49FD-9D7C-FD29E664C2B6}" type="presParOf" srcId="{AB67F524-1ED9-4AEC-A7AB-74652FBB4C9C}" destId="{5FBB2241-FD42-4742-A17B-6B40EA3C8CEE}" srcOrd="2" destOrd="0" presId="urn:microsoft.com/office/officeart/2018/2/layout/IconVerticalSolidList"/>
    <dgm:cxn modelId="{E0E433E0-ED94-4403-939F-5AD10D8AA2FA}" type="presParOf" srcId="{AB67F524-1ED9-4AEC-A7AB-74652FBB4C9C}" destId="{C2C52973-B27E-488F-80FD-296B07528252}" srcOrd="3" destOrd="0" presId="urn:microsoft.com/office/officeart/2018/2/layout/IconVerticalSolidList"/>
    <dgm:cxn modelId="{BC76A513-8ED2-48D8-B7A6-26C4BBD1DEF8}" type="presParOf" srcId="{592491F6-F926-40B4-A9A4-C9D09321E046}" destId="{EAA71100-B428-45A9-AAC0-CF2D8EDE2D4E}" srcOrd="9" destOrd="0" presId="urn:microsoft.com/office/officeart/2018/2/layout/IconVerticalSolidList"/>
    <dgm:cxn modelId="{BF639E09-8173-4812-A77C-6756295B52CE}" type="presParOf" srcId="{592491F6-F926-40B4-A9A4-C9D09321E046}" destId="{3C28B24E-B747-43A3-BA44-9FD12A89B293}" srcOrd="10" destOrd="0" presId="urn:microsoft.com/office/officeart/2018/2/layout/IconVerticalSolidList"/>
    <dgm:cxn modelId="{BD8B99CA-EDD1-4044-A98B-22639650BB27}" type="presParOf" srcId="{3C28B24E-B747-43A3-BA44-9FD12A89B293}" destId="{19AC1B91-BF33-4585-8FF6-6A41573214AE}" srcOrd="0" destOrd="0" presId="urn:microsoft.com/office/officeart/2018/2/layout/IconVerticalSolidList"/>
    <dgm:cxn modelId="{C8626EDA-41D6-4369-B0D1-34A7309D9F5E}" type="presParOf" srcId="{3C28B24E-B747-43A3-BA44-9FD12A89B293}" destId="{1579B446-11F1-4426-8437-717EE6146EA7}" srcOrd="1" destOrd="0" presId="urn:microsoft.com/office/officeart/2018/2/layout/IconVerticalSolidList"/>
    <dgm:cxn modelId="{7EB8DDE3-4EB7-4ED0-82C3-2F79B7A64A2C}" type="presParOf" srcId="{3C28B24E-B747-43A3-BA44-9FD12A89B293}" destId="{146C8EAD-902A-4F91-9757-F24F6A34313F}" srcOrd="2" destOrd="0" presId="urn:microsoft.com/office/officeart/2018/2/layout/IconVerticalSolidList"/>
    <dgm:cxn modelId="{581F03AE-4785-4AF2-B385-9A3DFA1A31DF}" type="presParOf" srcId="{3C28B24E-B747-43A3-BA44-9FD12A89B293}" destId="{378B55DA-7E4B-4226-B552-4C1BDC174DD5}" srcOrd="3" destOrd="0" presId="urn:microsoft.com/office/officeart/2018/2/layout/IconVerticalSolidList"/>
    <dgm:cxn modelId="{D16586E0-95A0-4CC9-A57D-B7D07270D87A}" type="presParOf" srcId="{3C28B24E-B747-43A3-BA44-9FD12A89B293}" destId="{ECABCAD0-88C9-46D5-96FB-B7070DFCC2E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1A5A4-E1C4-4DEE-A651-803F1A24D46A}">
      <dsp:nvSpPr>
        <dsp:cNvPr id="0" name=""/>
        <dsp:cNvSpPr/>
      </dsp:nvSpPr>
      <dsp:spPr>
        <a:xfrm>
          <a:off x="434383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9F21E9-724C-488D-AF82-1F876F2F1A0C}">
      <dsp:nvSpPr>
        <dsp:cNvPr id="0" name=""/>
        <dsp:cNvSpPr/>
      </dsp:nvSpPr>
      <dsp:spPr>
        <a:xfrm>
          <a:off x="1258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HISTÓRIA </a:t>
          </a:r>
          <a:endParaRPr lang="en-US" sz="1800" kern="1200"/>
        </a:p>
      </dsp:txBody>
      <dsp:txXfrm>
        <a:off x="1258" y="1956999"/>
        <a:ext cx="1575000" cy="630000"/>
      </dsp:txXfrm>
    </dsp:sp>
    <dsp:sp modelId="{655B2777-544B-4998-8B9C-38BA14051E64}">
      <dsp:nvSpPr>
        <dsp:cNvPr id="0" name=""/>
        <dsp:cNvSpPr/>
      </dsp:nvSpPr>
      <dsp:spPr>
        <a:xfrm>
          <a:off x="2285008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EED783-2FF5-48EB-870E-730C90124F13}">
      <dsp:nvSpPr>
        <dsp:cNvPr id="0" name=""/>
        <dsp:cNvSpPr/>
      </dsp:nvSpPr>
      <dsp:spPr>
        <a:xfrm>
          <a:off x="1851883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CONCEITO</a:t>
          </a:r>
          <a:endParaRPr lang="en-US" sz="1800" kern="1200"/>
        </a:p>
      </dsp:txBody>
      <dsp:txXfrm>
        <a:off x="1851883" y="1956999"/>
        <a:ext cx="1575000" cy="630000"/>
      </dsp:txXfrm>
    </dsp:sp>
    <dsp:sp modelId="{EE0B421F-5786-42CA-8B67-FFA2CAAAE410}">
      <dsp:nvSpPr>
        <dsp:cNvPr id="0" name=""/>
        <dsp:cNvSpPr/>
      </dsp:nvSpPr>
      <dsp:spPr>
        <a:xfrm>
          <a:off x="4135633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407073-304E-475A-AAEC-A0F4745F0D02}">
      <dsp:nvSpPr>
        <dsp:cNvPr id="0" name=""/>
        <dsp:cNvSpPr/>
      </dsp:nvSpPr>
      <dsp:spPr>
        <a:xfrm>
          <a:off x="3702508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ETAPAS</a:t>
          </a:r>
          <a:endParaRPr lang="en-US" sz="1800" kern="1200" dirty="0"/>
        </a:p>
      </dsp:txBody>
      <dsp:txXfrm>
        <a:off x="3702508" y="1956999"/>
        <a:ext cx="1575000" cy="630000"/>
      </dsp:txXfrm>
    </dsp:sp>
    <dsp:sp modelId="{3E8A5D9D-E2C2-4CC2-9AF7-3BCE21E8895D}">
      <dsp:nvSpPr>
        <dsp:cNvPr id="0" name=""/>
        <dsp:cNvSpPr/>
      </dsp:nvSpPr>
      <dsp:spPr>
        <a:xfrm>
          <a:off x="5986258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3BD709-6BD1-4ADD-8DEA-C3305E693A21}">
      <dsp:nvSpPr>
        <dsp:cNvPr id="0" name=""/>
        <dsp:cNvSpPr/>
      </dsp:nvSpPr>
      <dsp:spPr>
        <a:xfrm>
          <a:off x="5553133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CORRELAÇÃO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MULTI-ÔMICA</a:t>
          </a:r>
        </a:p>
      </dsp:txBody>
      <dsp:txXfrm>
        <a:off x="5553133" y="1956999"/>
        <a:ext cx="1575000" cy="630000"/>
      </dsp:txXfrm>
    </dsp:sp>
    <dsp:sp modelId="{4992B644-9B6A-4070-A5DE-307B1A9989E4}">
      <dsp:nvSpPr>
        <dsp:cNvPr id="0" name=""/>
        <dsp:cNvSpPr/>
      </dsp:nvSpPr>
      <dsp:spPr>
        <a:xfrm>
          <a:off x="7836883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AFA59A-0235-4D86-BA12-1A48E85233E1}">
      <dsp:nvSpPr>
        <dsp:cNvPr id="0" name=""/>
        <dsp:cNvSpPr/>
      </dsp:nvSpPr>
      <dsp:spPr>
        <a:xfrm>
          <a:off x="7403758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LIMITAÇÕES E AVANÇOS</a:t>
          </a:r>
          <a:endParaRPr lang="en-US" sz="1800" kern="1200" dirty="0"/>
        </a:p>
      </dsp:txBody>
      <dsp:txXfrm>
        <a:off x="7403758" y="1956999"/>
        <a:ext cx="1575000" cy="630000"/>
      </dsp:txXfrm>
    </dsp:sp>
    <dsp:sp modelId="{EDABA8E0-D94F-4410-98C5-85D27329542D}">
      <dsp:nvSpPr>
        <dsp:cNvPr id="0" name=""/>
        <dsp:cNvSpPr/>
      </dsp:nvSpPr>
      <dsp:spPr>
        <a:xfrm>
          <a:off x="9687508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A295D1-AEE5-4CBC-836B-0F2E76A7A990}">
      <dsp:nvSpPr>
        <dsp:cNvPr id="0" name=""/>
        <dsp:cNvSpPr/>
      </dsp:nvSpPr>
      <dsp:spPr>
        <a:xfrm>
          <a:off x="9254383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CONCLUSÃO</a:t>
          </a:r>
          <a:endParaRPr lang="en-US" sz="1800" kern="1200"/>
        </a:p>
      </dsp:txBody>
      <dsp:txXfrm>
        <a:off x="9254383" y="1956999"/>
        <a:ext cx="1575000" cy="63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A26AF-E7E6-4384-B7A7-9124E2FEA496}">
      <dsp:nvSpPr>
        <dsp:cNvPr id="0" name=""/>
        <dsp:cNvSpPr/>
      </dsp:nvSpPr>
      <dsp:spPr>
        <a:xfrm>
          <a:off x="0" y="0"/>
          <a:ext cx="6486636" cy="805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2A833-FF16-4A5B-9593-AA0E7E4EC44D}">
      <dsp:nvSpPr>
        <dsp:cNvPr id="0" name=""/>
        <dsp:cNvSpPr/>
      </dsp:nvSpPr>
      <dsp:spPr>
        <a:xfrm>
          <a:off x="243780" y="186517"/>
          <a:ext cx="443669" cy="4432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97A75-DAF1-4810-9C4A-D9E66E1A2424}">
      <dsp:nvSpPr>
        <dsp:cNvPr id="0" name=""/>
        <dsp:cNvSpPr/>
      </dsp:nvSpPr>
      <dsp:spPr>
        <a:xfrm>
          <a:off x="931229" y="5193"/>
          <a:ext cx="5513335" cy="88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85" tIns="93285" rIns="93285" bIns="9328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Novo campo da ciência médica. Nova ferramenta </a:t>
          </a:r>
          <a:r>
            <a:rPr lang="pt-BR" sz="1400" kern="1200" dirty="0" err="1"/>
            <a:t>víável</a:t>
          </a:r>
          <a:r>
            <a:rPr lang="pt-BR" sz="1400" kern="1200" dirty="0"/>
            <a:t> e inestimável valor na prática clínica.</a:t>
          </a:r>
          <a:endParaRPr lang="en-US" sz="1400" kern="1200" dirty="0"/>
        </a:p>
      </dsp:txBody>
      <dsp:txXfrm>
        <a:off x="931229" y="5193"/>
        <a:ext cx="5513335" cy="881436"/>
      </dsp:txXfrm>
    </dsp:sp>
    <dsp:sp modelId="{99711726-5A6E-4315-A1EE-99B09B5D97C2}">
      <dsp:nvSpPr>
        <dsp:cNvPr id="0" name=""/>
        <dsp:cNvSpPr/>
      </dsp:nvSpPr>
      <dsp:spPr>
        <a:xfrm>
          <a:off x="0" y="1106989"/>
          <a:ext cx="6486636" cy="805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5F8CB-27D0-4188-944D-66B98F92B780}">
      <dsp:nvSpPr>
        <dsp:cNvPr id="0" name=""/>
        <dsp:cNvSpPr/>
      </dsp:nvSpPr>
      <dsp:spPr>
        <a:xfrm>
          <a:off x="243780" y="1288313"/>
          <a:ext cx="443669" cy="4432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71F42-22B7-440E-9581-544099CF5D02}">
      <dsp:nvSpPr>
        <dsp:cNvPr id="0" name=""/>
        <dsp:cNvSpPr/>
      </dsp:nvSpPr>
      <dsp:spPr>
        <a:xfrm>
          <a:off x="931229" y="1106989"/>
          <a:ext cx="5513335" cy="88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85" tIns="93285" rIns="93285" bIns="9328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Área interdisciplinar da medicina.</a:t>
          </a:r>
          <a:endParaRPr lang="en-US" sz="1400" kern="1200"/>
        </a:p>
      </dsp:txBody>
      <dsp:txXfrm>
        <a:off x="931229" y="1106989"/>
        <a:ext cx="5513335" cy="881436"/>
      </dsp:txXfrm>
    </dsp:sp>
    <dsp:sp modelId="{B556E095-5FCF-4BA9-A1A8-61163ADC9A17}">
      <dsp:nvSpPr>
        <dsp:cNvPr id="0" name=""/>
        <dsp:cNvSpPr/>
      </dsp:nvSpPr>
      <dsp:spPr>
        <a:xfrm>
          <a:off x="0" y="2208784"/>
          <a:ext cx="6486636" cy="805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5FC35-5F81-4080-A784-03D697D8CBBB}">
      <dsp:nvSpPr>
        <dsp:cNvPr id="0" name=""/>
        <dsp:cNvSpPr/>
      </dsp:nvSpPr>
      <dsp:spPr>
        <a:xfrm>
          <a:off x="243780" y="2390108"/>
          <a:ext cx="443669" cy="4432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8BC02-497B-4E16-85D6-6FA3E101649A}">
      <dsp:nvSpPr>
        <dsp:cNvPr id="0" name=""/>
        <dsp:cNvSpPr/>
      </dsp:nvSpPr>
      <dsp:spPr>
        <a:xfrm>
          <a:off x="931229" y="2208784"/>
          <a:ext cx="5513335" cy="88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85" tIns="93285" rIns="93285" bIns="9328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Conversão de imagens em dados de dimensões superiores e a subsequente exploração desses dados </a:t>
          </a:r>
          <a:endParaRPr lang="en-US" sz="1400" kern="1200" dirty="0"/>
        </a:p>
      </dsp:txBody>
      <dsp:txXfrm>
        <a:off x="931229" y="2208784"/>
        <a:ext cx="5513335" cy="881436"/>
      </dsp:txXfrm>
    </dsp:sp>
    <dsp:sp modelId="{9F5A1682-5EA3-46EC-B1E0-A5499D43E2C2}">
      <dsp:nvSpPr>
        <dsp:cNvPr id="0" name=""/>
        <dsp:cNvSpPr/>
      </dsp:nvSpPr>
      <dsp:spPr>
        <a:xfrm>
          <a:off x="0" y="3310579"/>
          <a:ext cx="6486636" cy="805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59910-0912-4ACD-ABEA-FA6EAF823FF5}">
      <dsp:nvSpPr>
        <dsp:cNvPr id="0" name=""/>
        <dsp:cNvSpPr/>
      </dsp:nvSpPr>
      <dsp:spPr>
        <a:xfrm>
          <a:off x="243780" y="3491903"/>
          <a:ext cx="443669" cy="4432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F1CED-12FC-4001-83FE-12E00457453F}">
      <dsp:nvSpPr>
        <dsp:cNvPr id="0" name=""/>
        <dsp:cNvSpPr/>
      </dsp:nvSpPr>
      <dsp:spPr>
        <a:xfrm>
          <a:off x="931229" y="3310579"/>
          <a:ext cx="5513335" cy="88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85" tIns="93285" rIns="93285" bIns="9328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Extração (automatizada ou </a:t>
          </a:r>
          <a:r>
            <a:rPr lang="pt-BR" sz="1400" kern="1200" dirty="0" err="1"/>
            <a:t>semi-automatizada</a:t>
          </a:r>
          <a:r>
            <a:rPr lang="pt-BR" sz="1400" kern="1200" dirty="0"/>
            <a:t>) e análise de informações quantitativas a partir de imagens médicas (TC, RM e PET/CT).</a:t>
          </a:r>
          <a:endParaRPr lang="en-US" sz="1400" kern="1200" dirty="0"/>
        </a:p>
      </dsp:txBody>
      <dsp:txXfrm>
        <a:off x="931229" y="3310579"/>
        <a:ext cx="5513335" cy="881436"/>
      </dsp:txXfrm>
    </dsp:sp>
    <dsp:sp modelId="{266EB817-751E-4B63-B785-9AF9A3836B72}">
      <dsp:nvSpPr>
        <dsp:cNvPr id="0" name=""/>
        <dsp:cNvSpPr/>
      </dsp:nvSpPr>
      <dsp:spPr>
        <a:xfrm>
          <a:off x="0" y="4412374"/>
          <a:ext cx="6486636" cy="805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31D66-B922-4691-9C04-0520895B5157}">
      <dsp:nvSpPr>
        <dsp:cNvPr id="0" name=""/>
        <dsp:cNvSpPr/>
      </dsp:nvSpPr>
      <dsp:spPr>
        <a:xfrm>
          <a:off x="243780" y="4593698"/>
          <a:ext cx="443669" cy="44323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52973-B27E-488F-80FD-296B07528252}">
      <dsp:nvSpPr>
        <dsp:cNvPr id="0" name=""/>
        <dsp:cNvSpPr/>
      </dsp:nvSpPr>
      <dsp:spPr>
        <a:xfrm>
          <a:off x="931229" y="4412374"/>
          <a:ext cx="5513335" cy="88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85" tIns="93285" rIns="93285" bIns="9328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Papel importante na medicina personalizada e de precisão.</a:t>
          </a:r>
          <a:endParaRPr lang="en-US" sz="1400" kern="1200" dirty="0"/>
        </a:p>
      </dsp:txBody>
      <dsp:txXfrm>
        <a:off x="931229" y="4412374"/>
        <a:ext cx="5513335" cy="881436"/>
      </dsp:txXfrm>
    </dsp:sp>
    <dsp:sp modelId="{19AC1B91-BF33-4585-8FF6-6A41573214AE}">
      <dsp:nvSpPr>
        <dsp:cNvPr id="0" name=""/>
        <dsp:cNvSpPr/>
      </dsp:nvSpPr>
      <dsp:spPr>
        <a:xfrm>
          <a:off x="0" y="5514169"/>
          <a:ext cx="6486636" cy="805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9B446-11F1-4426-8437-717EE6146EA7}">
      <dsp:nvSpPr>
        <dsp:cNvPr id="0" name=""/>
        <dsp:cNvSpPr/>
      </dsp:nvSpPr>
      <dsp:spPr>
        <a:xfrm>
          <a:off x="244018" y="5695493"/>
          <a:ext cx="443669" cy="44323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B55DA-7E4B-4226-B552-4C1BDC174DD5}">
      <dsp:nvSpPr>
        <dsp:cNvPr id="0" name=""/>
        <dsp:cNvSpPr/>
      </dsp:nvSpPr>
      <dsp:spPr>
        <a:xfrm>
          <a:off x="931706" y="5514169"/>
          <a:ext cx="2918986" cy="88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85" tIns="93285" rIns="93285" bIns="9328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Objetivo </a:t>
          </a:r>
          <a:r>
            <a:rPr lang="pt-BR" sz="1400" kern="1200" dirty="0">
              <a:sym typeface="Wingdings" panose="05000000000000000000" pitchFamily="2" charset="2"/>
            </a:rPr>
            <a:t></a:t>
          </a:r>
          <a:r>
            <a:rPr lang="pt-BR" sz="1400" kern="1200" dirty="0"/>
            <a:t> Identificar padrões, características e biomarcadores ocultos (decodificar fenótipos) nas imagens úteis para:</a:t>
          </a:r>
          <a:endParaRPr lang="en-US" sz="1400" kern="1200" dirty="0"/>
        </a:p>
      </dsp:txBody>
      <dsp:txXfrm>
        <a:off x="931706" y="5514169"/>
        <a:ext cx="2918986" cy="881436"/>
      </dsp:txXfrm>
    </dsp:sp>
    <dsp:sp modelId="{ECABCAD0-88C9-46D5-96FB-B7070DFCC2EA}">
      <dsp:nvSpPr>
        <dsp:cNvPr id="0" name=""/>
        <dsp:cNvSpPr/>
      </dsp:nvSpPr>
      <dsp:spPr>
        <a:xfrm>
          <a:off x="3850692" y="5514169"/>
          <a:ext cx="2548595" cy="80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89" tIns="85289" rIns="85289" bIns="8528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/>
            <a:t>Diagnóstico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Prognóstico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Avaliação de resposta terapêutica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/>
            <a:t>Personalização de ttos</a:t>
          </a:r>
          <a:endParaRPr lang="en-US" sz="1100" kern="1200"/>
        </a:p>
      </dsp:txBody>
      <dsp:txXfrm>
        <a:off x="3850692" y="5514169"/>
        <a:ext cx="2548595" cy="805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92F17-4E0D-4B65-8998-794607BB974F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6F087-405F-43E5-A615-4B71AF07EE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78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Baumann M (oncologista Alemão).</a:t>
            </a:r>
          </a:p>
          <a:p>
            <a:endParaRPr lang="pt-BR" dirty="0"/>
          </a:p>
          <a:p>
            <a:r>
              <a:rPr lang="pt-BR" dirty="0"/>
              <a:t>O conceito inicial de </a:t>
            </a:r>
            <a:r>
              <a:rPr lang="pt-BR" dirty="0" err="1"/>
              <a:t>radiomics</a:t>
            </a:r>
            <a:r>
              <a:rPr lang="pt-BR" dirty="0"/>
              <a:t> foi proposto por Baumann M, oncologista alemão, em 2003, que se debruçou apenas sobre a relação específica entre expressão gênica e radiossensibilidade de tumores e foi denominada como "</a:t>
            </a:r>
            <a:r>
              <a:rPr lang="pt-BR" dirty="0" err="1"/>
              <a:t>radiogenômica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03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59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IMAGE BIOMARKER STANDARDIZATION INITIATIVE IBSI  (2020) 169 RECURSOS COM DEFINIÇÃO PADRÃO E REPODUTIBILIDADE COMPRAVADA.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0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Pacote de código aberto - </a:t>
            </a:r>
            <a:r>
              <a:rPr lang="pt-BR" dirty="0" err="1"/>
              <a:t>Pyradiomics</a:t>
            </a:r>
            <a:r>
              <a:rPr lang="pt-BR" dirty="0"/>
              <a:t> – 1500 características (características agrupadas por classe)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09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Granuloma menor entropia</a:t>
            </a:r>
          </a:p>
          <a:p>
            <a:r>
              <a:rPr lang="pt-BR" dirty="0"/>
              <a:t>Menor heterogeneidade </a:t>
            </a:r>
            <a:r>
              <a:rPr lang="pt-BR" dirty="0" err="1"/>
              <a:t>texural</a:t>
            </a:r>
            <a:r>
              <a:rPr lang="pt-BR" dirty="0"/>
              <a:t> </a:t>
            </a:r>
            <a:r>
              <a:rPr lang="pt-BR" dirty="0" err="1"/>
              <a:t>intratumoral</a:t>
            </a:r>
            <a:r>
              <a:rPr lang="pt-BR" dirty="0"/>
              <a:t> </a:t>
            </a:r>
          </a:p>
          <a:p>
            <a:r>
              <a:rPr lang="pt-BR" dirty="0"/>
              <a:t>Forma mais regular redonda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91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Maior heterogeneidade </a:t>
            </a:r>
            <a:r>
              <a:rPr lang="pt-BR" dirty="0" err="1"/>
              <a:t>textural</a:t>
            </a:r>
            <a:r>
              <a:rPr lang="pt-BR" dirty="0"/>
              <a:t> </a:t>
            </a:r>
            <a:r>
              <a:rPr lang="pt-BR" dirty="0" err="1"/>
              <a:t>intratumoral</a:t>
            </a:r>
            <a:r>
              <a:rPr lang="pt-BR" dirty="0"/>
              <a:t> contornos mais irregulares  = maior taxa e recorrência e menor sobrevida global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31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ESTUDO ASSOCIAÇÃO DE CARACTERÍSTICAS (ANÁLISE) DA RADIOMICA E DA PATOMICA EM PACIENTE COM CANCER DE PULMAO NÃO PQUENAS CELULAS TARATDOS COM IMUNOTGERAPIA.</a:t>
            </a:r>
          </a:p>
          <a:p>
            <a:r>
              <a:rPr lang="pt-BR" dirty="0"/>
              <a:t>AVALIAÇÃO FINAL  (SOBREVIDA GLOBAL . SOBREVIA LIVRE DE DOENÇA E CONTAGEM E DISTRUIÇÃO DECELS CD8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785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Falta de critérios e uniformidade dos parâmetros de aquisição das imagens – afetando as características extraídas.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Falta padronização na seleção e segmentação da lesão -  quando manual é mais variável (variação </a:t>
            </a:r>
            <a:r>
              <a:rPr lang="pt-BR" dirty="0" err="1"/>
              <a:t>interobservador</a:t>
            </a:r>
            <a:r>
              <a:rPr lang="pt-BR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r>
              <a:rPr lang="pt-BR" dirty="0"/>
              <a:t>Falta de critérios e uniformidade dos parâmetros de aquisição das imagens tomográficas.</a:t>
            </a:r>
          </a:p>
          <a:p>
            <a:r>
              <a:rPr lang="pt-BR" dirty="0"/>
              <a:t>Falta padronização na seleção e segmentação da lesão.</a:t>
            </a:r>
          </a:p>
          <a:p>
            <a:r>
              <a:rPr lang="pt-BR" dirty="0"/>
              <a:t>Variação na seleção das características extraídas.</a:t>
            </a:r>
          </a:p>
          <a:p>
            <a:r>
              <a:rPr lang="pt-BR" dirty="0"/>
              <a:t>Estudos retrospectivos. </a:t>
            </a:r>
          </a:p>
          <a:p>
            <a:r>
              <a:rPr lang="pt-BR" dirty="0"/>
              <a:t>Carência de validação externa.</a:t>
            </a:r>
          </a:p>
          <a:p>
            <a:r>
              <a:rPr lang="pt-BR" dirty="0"/>
              <a:t>Resumindo falta padronização da metodologia e dos relatórios.</a:t>
            </a:r>
          </a:p>
          <a:p>
            <a:endParaRPr lang="pt-BR" dirty="0"/>
          </a:p>
          <a:p>
            <a:r>
              <a:rPr lang="pt-BR" dirty="0"/>
              <a:t>Reduzindo a consistência e reprodutibilidade dos estudos.</a:t>
            </a:r>
          </a:p>
          <a:p>
            <a:r>
              <a:rPr lang="pt-BR" dirty="0"/>
              <a:t>Cada estudo seleciona suas próprias características extraídas.</a:t>
            </a:r>
          </a:p>
          <a:p>
            <a:r>
              <a:rPr lang="en-US" dirty="0"/>
              <a:t>there is little work on SCLC radiomics which is likely due to a combination of limited available treatment options, and segmentation difficulty, as many SCLC are centrally located when diagnosed and tend to have contiguous nodal and/or mediastinal masses.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IBSI = DIVULGAR CONSULTAR LISTA DE CARACTERÍSTICAS RADIOLÓGICAS COM REPRODUTIBILIDADE COMPRAVADA -2020 MAIS DE 169 RECURSOS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DIRETRIZES PARA REALIZAÇOES DAS PESQUISAS EM RADIOMICA EM CONFORMIDADE COM A RQS (SCORE DE QUALIDADE RADIOMICA)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TRIPOD  (DIRETRIZES DE RELATO QUE COBREM A MAIORIA DOS ESTUDOS DE RADIOMICA)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NORMALIZAÇÃO E HARMONIZAÇÃO DOS RECURSOS- COMBAT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F087-405F-43E5-A615-4B71AF07EE4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80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../customXml/item3.xml"/><Relationship Id="rId7" Type="http://schemas.openxmlformats.org/officeDocument/2006/relationships/image" Target="../media/image6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../customXml/item9.xml"/><Relationship Id="rId7" Type="http://schemas.openxmlformats.org/officeDocument/2006/relationships/image" Target="../media/image13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7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3879-1153-42D3-8EC7-7A3CC94658D3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496-D8B1-4FDC-98A5-AD2561A2EE12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63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3855-5B08-4570-810C-DE4498675D2C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627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1B1A-3400-4A09-B018-5620D6ADA4AF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52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E65E-8B04-4250-B4A9-5C65F355F1A2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2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81F-8E44-4F15-AB98-80B7869E49CA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4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7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05854CA-19F4-4771-B6A2-DA5C0742B220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39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687764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894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53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0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3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1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9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0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819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9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8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54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customXml" Target="../../customXml/item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12" Type="http://schemas.openxmlformats.org/officeDocument/2006/relationships/image" Target="../media/image81.svg"/><Relationship Id="rId2" Type="http://schemas.openxmlformats.org/officeDocument/2006/relationships/slideLayout" Target="../slideLayouts/slideLayout20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hyperlink" Target="mailto:julia.am.carvalho@gmail.com" TargetMode="External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3048696"/>
            <a:ext cx="9788403" cy="1017321"/>
          </a:xfrm>
        </p:spPr>
        <p:txBody>
          <a:bodyPr/>
          <a:lstStyle/>
          <a:p>
            <a:r>
              <a:rPr lang="pt-BR" sz="4000" dirty="0"/>
              <a:t>RADIÔMICA NO CÂNCER DE PULMÃO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Dra. Júlia Amaral de Carvalho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/>
              <a:t>Dimagem</a:t>
            </a:r>
            <a:r>
              <a:rPr lang="pt-BR" dirty="0"/>
              <a:t>, CSD e Hospital Adventista de Belém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DA340A-04C2-5642-134E-F79D5AD4371F}"/>
              </a:ext>
            </a:extLst>
          </p:cNvPr>
          <p:cNvSpPr txBox="1"/>
          <p:nvPr/>
        </p:nvSpPr>
        <p:spPr>
          <a:xfrm>
            <a:off x="2611122" y="3922501"/>
            <a:ext cx="591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CORRELAÇÃO DA RADIÔMICA, PATÔMICA E GENÔMICA</a:t>
            </a:r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69E582-72EF-EF85-7B14-07FE50F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400" dirty="0"/>
              <a:t>RADIÔMICA NO CÂNCER DE PULMÃO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59D0D3A-CA4B-AD05-602B-FA17708C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/>
              <a:t>WORKFLOW:</a:t>
            </a:r>
          </a:p>
          <a:p>
            <a:pPr marL="0" indent="0">
              <a:buNone/>
            </a:pPr>
            <a:r>
              <a:rPr lang="pt-BR" dirty="0"/>
              <a:t>Passo 1. Aquisição das imagens:</a:t>
            </a:r>
          </a:p>
          <a:p>
            <a:r>
              <a:rPr lang="pt-BR" dirty="0"/>
              <a:t>TC é o método mais utilizado. Protocolos básicos de rotina.</a:t>
            </a:r>
          </a:p>
          <a:p>
            <a:r>
              <a:rPr lang="pt-BR" dirty="0"/>
              <a:t>Maioria análise retrospectiva.</a:t>
            </a:r>
          </a:p>
          <a:p>
            <a:r>
              <a:rPr lang="pt-BR" dirty="0"/>
              <a:t>Formato da imagem DICOM.</a:t>
            </a:r>
          </a:p>
          <a:p>
            <a:pPr marL="0" indent="0">
              <a:buNone/>
            </a:pPr>
            <a:r>
              <a:rPr lang="pt-BR" dirty="0"/>
              <a:t>Passo 2. Segmentação da imagem/tumor:</a:t>
            </a:r>
          </a:p>
          <a:p>
            <a:r>
              <a:rPr lang="pt-BR" dirty="0"/>
              <a:t>ROI = região de interesse</a:t>
            </a:r>
          </a:p>
          <a:p>
            <a:r>
              <a:rPr lang="pt-BR" dirty="0"/>
              <a:t>Manual, </a:t>
            </a:r>
            <a:r>
              <a:rPr lang="pt-BR" dirty="0" err="1"/>
              <a:t>semi-automática</a:t>
            </a:r>
            <a:r>
              <a:rPr lang="pt-BR" dirty="0"/>
              <a:t> ou automática.</a:t>
            </a:r>
          </a:p>
          <a:p>
            <a:r>
              <a:rPr lang="pt-BR" dirty="0"/>
              <a:t>Segmentação dos nódulos pulmonares = detecção da densidade</a:t>
            </a:r>
          </a:p>
          <a:p>
            <a:pPr lvl="1"/>
            <a:r>
              <a:rPr lang="pt-BR" dirty="0"/>
              <a:t>Nódulos sólidos = mais fácil</a:t>
            </a:r>
          </a:p>
          <a:p>
            <a:pPr lvl="1"/>
            <a:r>
              <a:rPr lang="pt-BR" dirty="0"/>
              <a:t>Nódulos </a:t>
            </a:r>
            <a:r>
              <a:rPr lang="pt-BR" dirty="0" err="1"/>
              <a:t>subsólidos</a:t>
            </a:r>
            <a:r>
              <a:rPr lang="pt-BR" dirty="0"/>
              <a:t> (PGGO e PSN) = mais difícil (para seleção automática e </a:t>
            </a:r>
            <a:r>
              <a:rPr lang="pt-BR" dirty="0" err="1"/>
              <a:t>semi-automática</a:t>
            </a:r>
            <a:r>
              <a:rPr lang="pt-BR" dirty="0"/>
              <a:t>).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829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8906-F123-49CB-B633-247AC4870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AFB628-1D2A-4F5A-8E9E-2C8E917B5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86D9DA-31E3-48ED-9F77-2D8B649BD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C6B320-AA89-4C19-89F7-71D46B26B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8D52ED-9A5C-2A85-803B-2C2EE69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pt-BR"/>
              <a:t>RADIÔMICA NO CÂNCER DE PULMÃO</a:t>
            </a:r>
            <a:endParaRPr lang="pt-B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C1383A-2DFB-422E-8FB2-1CABD96DD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097EDB-0A7D-658D-3772-3990DE40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1400"/>
              <a:t>PASSO 3. Extração das características da imagem:</a:t>
            </a:r>
          </a:p>
          <a:p>
            <a:r>
              <a:rPr lang="pt-BR" sz="1400"/>
              <a:t>2D =  corte único</a:t>
            </a:r>
          </a:p>
          <a:p>
            <a:r>
              <a:rPr lang="pt-BR" sz="1400"/>
              <a:t>3D = volume tumoral total = melhor para exploração da heterogeneidade intratumoral</a:t>
            </a:r>
          </a:p>
          <a:p>
            <a:r>
              <a:rPr lang="pt-BR" sz="1400"/>
              <a:t>Características extraídas podem ser:</a:t>
            </a:r>
          </a:p>
          <a:p>
            <a:pPr lvl="1"/>
            <a:r>
              <a:rPr lang="pt-BR" sz="1400"/>
              <a:t>Semânticas = léxico radiológico = tamanho, forma, padrões de densidade etc.</a:t>
            </a:r>
          </a:p>
          <a:p>
            <a:pPr lvl="1"/>
            <a:r>
              <a:rPr lang="pt-BR" sz="1400"/>
              <a:t>Agnósticas = 1ª ordem e ordem superior</a:t>
            </a:r>
          </a:p>
          <a:p>
            <a:pPr lvl="2"/>
            <a:r>
              <a:rPr lang="pt-BR" sz="1200"/>
              <a:t>1ª ordem: energia, entropia etc.</a:t>
            </a:r>
          </a:p>
          <a:p>
            <a:pPr lvl="2"/>
            <a:r>
              <a:rPr lang="pt-BR" sz="1200"/>
              <a:t>Ordem superior: derivadas de Wavelet e Laplaciana de dados filtrados Gaussianos.</a:t>
            </a:r>
          </a:p>
          <a:p>
            <a:pPr lvl="2"/>
            <a:r>
              <a:rPr lang="pt-BR" sz="1200"/>
              <a:t>Complexidade espacial, análise textural, etc.</a:t>
            </a:r>
          </a:p>
          <a:p>
            <a:pPr lvl="2"/>
            <a:r>
              <a:rPr lang="pt-BR" sz="1200"/>
              <a:t>Parâmetros agnósticos foram mais importantes para a previsão da mutação do EGFR no Ca de pulmão não pequenas células (NSCLC). </a:t>
            </a:r>
          </a:p>
          <a:p>
            <a:pPr lvl="2"/>
            <a:r>
              <a:rPr lang="pt-BR" sz="1200"/>
              <a:t>Os dois tipos são indispensáveis na radiômica.</a:t>
            </a:r>
          </a:p>
          <a:p>
            <a:pPr marL="914400" lvl="2" indent="0">
              <a:buNone/>
            </a:pPr>
            <a:endParaRPr lang="pt-BR" sz="1400"/>
          </a:p>
          <a:p>
            <a:endParaRPr lang="pt-BR" sz="1400"/>
          </a:p>
          <a:p>
            <a:endParaRPr lang="pt-BR" sz="1400"/>
          </a:p>
          <a:p>
            <a:endParaRPr lang="pt-BR" sz="1400" dirty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645EE119-0AC6-45BA-AE5E-A86AFE1C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9BB94AAE-F0F0-1DF0-C5A8-2D67B0CF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122" y="778595"/>
            <a:ext cx="3704369" cy="22596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C71C381-DF65-6F73-5E39-11F17F48E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651" y="3201849"/>
            <a:ext cx="2035268" cy="28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9B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C81C7BC-0F96-585B-AE1A-AEC0AADF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71" y="643467"/>
            <a:ext cx="2357100" cy="24756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9B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8BDCB1-5CA2-A948-C2A5-672DEC25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903072"/>
            <a:ext cx="3854945" cy="231146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D74423-F64B-C661-AC83-13512AA66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197" y="650497"/>
            <a:ext cx="51512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009147-DEDF-8E28-AD27-E1BC1D9E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84" y="609600"/>
            <a:ext cx="4820241" cy="56049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0327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1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33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46" name="Rectangle 35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7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0E8D1D-3C81-2BAD-963F-A964C525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2400"/>
              <a:t>RADIÔMICA NO CÂNCER DE PULMÃO</a:t>
            </a:r>
          </a:p>
        </p:txBody>
      </p:sp>
      <p:pic>
        <p:nvPicPr>
          <p:cNvPr id="48" name="Picture 39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0FF05D-D9C0-A07F-CBA1-C29FA4153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/>
              <a:t>PASSO 4. Análise dos dados:</a:t>
            </a:r>
          </a:p>
          <a:p>
            <a:r>
              <a:rPr lang="pt-BR" sz="1400" dirty="0"/>
              <a:t>Vários modelos de análise: SVM, regressão logística, </a:t>
            </a:r>
            <a:r>
              <a:rPr lang="pt-BR" sz="1400" dirty="0" err="1"/>
              <a:t>Xgboost</a:t>
            </a:r>
            <a:r>
              <a:rPr lang="pt-BR" sz="1400" dirty="0"/>
              <a:t>, GBDT, floresta aleatória, etc.</a:t>
            </a:r>
          </a:p>
          <a:p>
            <a:endParaRPr lang="pt-BR" sz="1400" dirty="0"/>
          </a:p>
          <a:p>
            <a:pPr marL="0" indent="0">
              <a:buNone/>
            </a:pPr>
            <a:r>
              <a:rPr lang="pt-BR" sz="1400" dirty="0"/>
              <a:t>PASSO 5. Seleção das características, desenvolvimento dos modelos, teste de desempenho e aplicação clínica.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2F48E8-B35D-2AFF-87F9-FA4668551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344398"/>
            <a:ext cx="6269479" cy="416920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16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8B7366-F622-A2C8-9091-A8CF435B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7" y="874503"/>
            <a:ext cx="10914256" cy="507512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6324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14DEB7-D336-45AF-80A6-5B0F33AA0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845288-FB58-B7C6-9D40-4CBEB564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65" y="609600"/>
            <a:ext cx="10284280" cy="56049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F8253A-966D-472F-B473-A521CFD46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6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8DF1E0-AD43-A2C2-EF61-0FBE9062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480" y="202143"/>
            <a:ext cx="5907024" cy="6320516"/>
          </a:xfrm>
          <a:prstGeom prst="rect">
            <a:avLst/>
          </a:prstGeom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9FFD1D66-3771-3ED0-46D8-3401133A6989}"/>
              </a:ext>
            </a:extLst>
          </p:cNvPr>
          <p:cNvSpPr/>
          <p:nvPr/>
        </p:nvSpPr>
        <p:spPr>
          <a:xfrm>
            <a:off x="3801035" y="1326776"/>
            <a:ext cx="789027" cy="635046"/>
          </a:xfrm>
          <a:custGeom>
            <a:avLst/>
            <a:gdLst>
              <a:gd name="connsiteX0" fmla="*/ 113553 w 789027"/>
              <a:gd name="connsiteY0" fmla="*/ 89648 h 635046"/>
              <a:gd name="connsiteX1" fmla="*/ 322730 w 789027"/>
              <a:gd name="connsiteY1" fmla="*/ 89648 h 635046"/>
              <a:gd name="connsiteX2" fmla="*/ 376518 w 789027"/>
              <a:gd name="connsiteY2" fmla="*/ 35859 h 635046"/>
              <a:gd name="connsiteX3" fmla="*/ 424330 w 789027"/>
              <a:gd name="connsiteY3" fmla="*/ 0 h 635046"/>
              <a:gd name="connsiteX4" fmla="*/ 430306 w 789027"/>
              <a:gd name="connsiteY4" fmla="*/ 23906 h 635046"/>
              <a:gd name="connsiteX5" fmla="*/ 645459 w 789027"/>
              <a:gd name="connsiteY5" fmla="*/ 179295 h 635046"/>
              <a:gd name="connsiteX6" fmla="*/ 699247 w 789027"/>
              <a:gd name="connsiteY6" fmla="*/ 197224 h 635046"/>
              <a:gd name="connsiteX7" fmla="*/ 711200 w 789027"/>
              <a:gd name="connsiteY7" fmla="*/ 215153 h 635046"/>
              <a:gd name="connsiteX8" fmla="*/ 693271 w 789027"/>
              <a:gd name="connsiteY8" fmla="*/ 239059 h 635046"/>
              <a:gd name="connsiteX9" fmla="*/ 735106 w 789027"/>
              <a:gd name="connsiteY9" fmla="*/ 298824 h 635046"/>
              <a:gd name="connsiteX10" fmla="*/ 770965 w 789027"/>
              <a:gd name="connsiteY10" fmla="*/ 346636 h 635046"/>
              <a:gd name="connsiteX11" fmla="*/ 788894 w 789027"/>
              <a:gd name="connsiteY11" fmla="*/ 364565 h 635046"/>
              <a:gd name="connsiteX12" fmla="*/ 764989 w 789027"/>
              <a:gd name="connsiteY12" fmla="*/ 376518 h 635046"/>
              <a:gd name="connsiteX13" fmla="*/ 639483 w 789027"/>
              <a:gd name="connsiteY13" fmla="*/ 454212 h 635046"/>
              <a:gd name="connsiteX14" fmla="*/ 543859 w 789027"/>
              <a:gd name="connsiteY14" fmla="*/ 442259 h 635046"/>
              <a:gd name="connsiteX15" fmla="*/ 508000 w 789027"/>
              <a:gd name="connsiteY15" fmla="*/ 424330 h 635046"/>
              <a:gd name="connsiteX16" fmla="*/ 490071 w 789027"/>
              <a:gd name="connsiteY16" fmla="*/ 418353 h 635046"/>
              <a:gd name="connsiteX17" fmla="*/ 478118 w 789027"/>
              <a:gd name="connsiteY17" fmla="*/ 466165 h 635046"/>
              <a:gd name="connsiteX18" fmla="*/ 484094 w 789027"/>
              <a:gd name="connsiteY18" fmla="*/ 496048 h 635046"/>
              <a:gd name="connsiteX19" fmla="*/ 436283 w 789027"/>
              <a:gd name="connsiteY19" fmla="*/ 513977 h 635046"/>
              <a:gd name="connsiteX20" fmla="*/ 478118 w 789027"/>
              <a:gd name="connsiteY20" fmla="*/ 603624 h 635046"/>
              <a:gd name="connsiteX21" fmla="*/ 484094 w 789027"/>
              <a:gd name="connsiteY21" fmla="*/ 633506 h 635046"/>
              <a:gd name="connsiteX22" fmla="*/ 322730 w 789027"/>
              <a:gd name="connsiteY22" fmla="*/ 621553 h 635046"/>
              <a:gd name="connsiteX23" fmla="*/ 304800 w 789027"/>
              <a:gd name="connsiteY23" fmla="*/ 579718 h 635046"/>
              <a:gd name="connsiteX24" fmla="*/ 298824 w 789027"/>
              <a:gd name="connsiteY24" fmla="*/ 555812 h 635046"/>
              <a:gd name="connsiteX25" fmla="*/ 268941 w 789027"/>
              <a:gd name="connsiteY25" fmla="*/ 615577 h 635046"/>
              <a:gd name="connsiteX26" fmla="*/ 233083 w 789027"/>
              <a:gd name="connsiteY26" fmla="*/ 585695 h 635046"/>
              <a:gd name="connsiteX27" fmla="*/ 221130 w 789027"/>
              <a:gd name="connsiteY27" fmla="*/ 549836 h 635046"/>
              <a:gd name="connsiteX28" fmla="*/ 173318 w 789027"/>
              <a:gd name="connsiteY28" fmla="*/ 513977 h 635046"/>
              <a:gd name="connsiteX29" fmla="*/ 59765 w 789027"/>
              <a:gd name="connsiteY29" fmla="*/ 567765 h 635046"/>
              <a:gd name="connsiteX30" fmla="*/ 0 w 789027"/>
              <a:gd name="connsiteY30" fmla="*/ 627530 h 635046"/>
              <a:gd name="connsiteX31" fmla="*/ 17930 w 789027"/>
              <a:gd name="connsiteY31" fmla="*/ 531906 h 635046"/>
              <a:gd name="connsiteX32" fmla="*/ 137459 w 789027"/>
              <a:gd name="connsiteY32" fmla="*/ 484095 h 635046"/>
              <a:gd name="connsiteX33" fmla="*/ 47812 w 789027"/>
              <a:gd name="connsiteY33" fmla="*/ 406400 h 635046"/>
              <a:gd name="connsiteX34" fmla="*/ 89647 w 789027"/>
              <a:gd name="connsiteY34" fmla="*/ 376518 h 635046"/>
              <a:gd name="connsiteX35" fmla="*/ 143436 w 789027"/>
              <a:gd name="connsiteY35" fmla="*/ 358589 h 635046"/>
              <a:gd name="connsiteX36" fmla="*/ 95624 w 789027"/>
              <a:gd name="connsiteY36" fmla="*/ 340659 h 635046"/>
              <a:gd name="connsiteX37" fmla="*/ 143436 w 789027"/>
              <a:gd name="connsiteY37" fmla="*/ 328706 h 635046"/>
              <a:gd name="connsiteX38" fmla="*/ 185271 w 789027"/>
              <a:gd name="connsiteY38" fmla="*/ 310777 h 635046"/>
              <a:gd name="connsiteX39" fmla="*/ 256989 w 789027"/>
              <a:gd name="connsiteY39" fmla="*/ 215153 h 635046"/>
              <a:gd name="connsiteX40" fmla="*/ 179294 w 789027"/>
              <a:gd name="connsiteY40" fmla="*/ 131483 h 635046"/>
              <a:gd name="connsiteX41" fmla="*/ 149412 w 789027"/>
              <a:gd name="connsiteY41" fmla="*/ 95624 h 635046"/>
              <a:gd name="connsiteX42" fmla="*/ 113553 w 789027"/>
              <a:gd name="connsiteY42" fmla="*/ 89648 h 63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89027" h="635046">
                <a:moveTo>
                  <a:pt x="113553" y="89648"/>
                </a:moveTo>
                <a:cubicBezTo>
                  <a:pt x="142439" y="88652"/>
                  <a:pt x="239449" y="104007"/>
                  <a:pt x="322730" y="89648"/>
                </a:cubicBezTo>
                <a:cubicBezTo>
                  <a:pt x="343251" y="86110"/>
                  <a:pt x="363966" y="47365"/>
                  <a:pt x="376518" y="35859"/>
                </a:cubicBezTo>
                <a:cubicBezTo>
                  <a:pt x="391203" y="22397"/>
                  <a:pt x="408393" y="11953"/>
                  <a:pt x="424330" y="0"/>
                </a:cubicBezTo>
                <a:cubicBezTo>
                  <a:pt x="426322" y="7969"/>
                  <a:pt x="426338" y="16714"/>
                  <a:pt x="430306" y="23906"/>
                </a:cubicBezTo>
                <a:cubicBezTo>
                  <a:pt x="532313" y="208795"/>
                  <a:pt x="468564" y="170871"/>
                  <a:pt x="645459" y="179295"/>
                </a:cubicBezTo>
                <a:cubicBezTo>
                  <a:pt x="663388" y="185271"/>
                  <a:pt x="682655" y="188174"/>
                  <a:pt x="699247" y="197224"/>
                </a:cubicBezTo>
                <a:cubicBezTo>
                  <a:pt x="705553" y="200663"/>
                  <a:pt x="712216" y="208042"/>
                  <a:pt x="711200" y="215153"/>
                </a:cubicBezTo>
                <a:cubicBezTo>
                  <a:pt x="709791" y="225014"/>
                  <a:pt x="699247" y="231090"/>
                  <a:pt x="693271" y="239059"/>
                </a:cubicBezTo>
                <a:cubicBezTo>
                  <a:pt x="777992" y="274360"/>
                  <a:pt x="783302" y="250629"/>
                  <a:pt x="735106" y="298824"/>
                </a:cubicBezTo>
                <a:cubicBezTo>
                  <a:pt x="747059" y="314761"/>
                  <a:pt x="758350" y="331217"/>
                  <a:pt x="770965" y="346636"/>
                </a:cubicBezTo>
                <a:cubicBezTo>
                  <a:pt x="776317" y="353177"/>
                  <a:pt x="790551" y="356277"/>
                  <a:pt x="788894" y="364565"/>
                </a:cubicBezTo>
                <a:cubicBezTo>
                  <a:pt x="787147" y="373301"/>
                  <a:pt x="772483" y="371700"/>
                  <a:pt x="764989" y="376518"/>
                </a:cubicBezTo>
                <a:cubicBezTo>
                  <a:pt x="637723" y="458332"/>
                  <a:pt x="774871" y="380364"/>
                  <a:pt x="639483" y="454212"/>
                </a:cubicBezTo>
                <a:cubicBezTo>
                  <a:pt x="635786" y="453801"/>
                  <a:pt x="553506" y="445227"/>
                  <a:pt x="543859" y="442259"/>
                </a:cubicBezTo>
                <a:cubicBezTo>
                  <a:pt x="531086" y="438329"/>
                  <a:pt x="520212" y="429758"/>
                  <a:pt x="508000" y="424330"/>
                </a:cubicBezTo>
                <a:cubicBezTo>
                  <a:pt x="502243" y="421771"/>
                  <a:pt x="496047" y="420345"/>
                  <a:pt x="490071" y="418353"/>
                </a:cubicBezTo>
                <a:cubicBezTo>
                  <a:pt x="486087" y="434290"/>
                  <a:pt x="479378" y="449786"/>
                  <a:pt x="478118" y="466165"/>
                </a:cubicBezTo>
                <a:cubicBezTo>
                  <a:pt x="477339" y="476293"/>
                  <a:pt x="490783" y="488403"/>
                  <a:pt x="484094" y="496048"/>
                </a:cubicBezTo>
                <a:cubicBezTo>
                  <a:pt x="472886" y="508857"/>
                  <a:pt x="452220" y="508001"/>
                  <a:pt x="436283" y="513977"/>
                </a:cubicBezTo>
                <a:cubicBezTo>
                  <a:pt x="469214" y="574353"/>
                  <a:pt x="468344" y="559640"/>
                  <a:pt x="478118" y="603624"/>
                </a:cubicBezTo>
                <a:cubicBezTo>
                  <a:pt x="480322" y="613540"/>
                  <a:pt x="494185" y="632342"/>
                  <a:pt x="484094" y="633506"/>
                </a:cubicBezTo>
                <a:cubicBezTo>
                  <a:pt x="430514" y="639688"/>
                  <a:pt x="376518" y="625537"/>
                  <a:pt x="322730" y="621553"/>
                </a:cubicBezTo>
                <a:cubicBezTo>
                  <a:pt x="316753" y="607608"/>
                  <a:pt x="309985" y="593976"/>
                  <a:pt x="304800" y="579718"/>
                </a:cubicBezTo>
                <a:cubicBezTo>
                  <a:pt x="301993" y="571999"/>
                  <a:pt x="303050" y="548769"/>
                  <a:pt x="298824" y="555812"/>
                </a:cubicBezTo>
                <a:cubicBezTo>
                  <a:pt x="257201" y="625185"/>
                  <a:pt x="314004" y="600555"/>
                  <a:pt x="268941" y="615577"/>
                </a:cubicBezTo>
                <a:cubicBezTo>
                  <a:pt x="256988" y="605616"/>
                  <a:pt x="242234" y="598278"/>
                  <a:pt x="233083" y="585695"/>
                </a:cubicBezTo>
                <a:cubicBezTo>
                  <a:pt x="225672" y="575505"/>
                  <a:pt x="226765" y="561105"/>
                  <a:pt x="221130" y="549836"/>
                </a:cubicBezTo>
                <a:cubicBezTo>
                  <a:pt x="206916" y="521409"/>
                  <a:pt x="201513" y="525255"/>
                  <a:pt x="173318" y="513977"/>
                </a:cubicBezTo>
                <a:cubicBezTo>
                  <a:pt x="101794" y="528282"/>
                  <a:pt x="117834" y="515808"/>
                  <a:pt x="59765" y="567765"/>
                </a:cubicBezTo>
                <a:cubicBezTo>
                  <a:pt x="38769" y="586551"/>
                  <a:pt x="0" y="627530"/>
                  <a:pt x="0" y="627530"/>
                </a:cubicBezTo>
                <a:cubicBezTo>
                  <a:pt x="5977" y="595655"/>
                  <a:pt x="3427" y="560912"/>
                  <a:pt x="17930" y="531906"/>
                </a:cubicBezTo>
                <a:cubicBezTo>
                  <a:pt x="39312" y="489143"/>
                  <a:pt x="101832" y="490033"/>
                  <a:pt x="137459" y="484095"/>
                </a:cubicBezTo>
                <a:cubicBezTo>
                  <a:pt x="107577" y="458197"/>
                  <a:pt x="63872" y="442535"/>
                  <a:pt x="47812" y="406400"/>
                </a:cubicBezTo>
                <a:cubicBezTo>
                  <a:pt x="40852" y="390740"/>
                  <a:pt x="74319" y="384182"/>
                  <a:pt x="89647" y="376518"/>
                </a:cubicBezTo>
                <a:cubicBezTo>
                  <a:pt x="106551" y="368066"/>
                  <a:pt x="125506" y="364565"/>
                  <a:pt x="143436" y="358589"/>
                </a:cubicBezTo>
                <a:cubicBezTo>
                  <a:pt x="127499" y="352612"/>
                  <a:pt x="95624" y="357680"/>
                  <a:pt x="95624" y="340659"/>
                </a:cubicBezTo>
                <a:cubicBezTo>
                  <a:pt x="95624" y="324231"/>
                  <a:pt x="127851" y="333901"/>
                  <a:pt x="143436" y="328706"/>
                </a:cubicBezTo>
                <a:cubicBezTo>
                  <a:pt x="157829" y="323908"/>
                  <a:pt x="171326" y="316753"/>
                  <a:pt x="185271" y="310777"/>
                </a:cubicBezTo>
                <a:cubicBezTo>
                  <a:pt x="255081" y="228274"/>
                  <a:pt x="240283" y="265267"/>
                  <a:pt x="256989" y="215153"/>
                </a:cubicBezTo>
                <a:cubicBezTo>
                  <a:pt x="157223" y="98761"/>
                  <a:pt x="288957" y="250283"/>
                  <a:pt x="179294" y="131483"/>
                </a:cubicBezTo>
                <a:cubicBezTo>
                  <a:pt x="168740" y="120050"/>
                  <a:pt x="160414" y="106626"/>
                  <a:pt x="149412" y="95624"/>
                </a:cubicBezTo>
                <a:cubicBezTo>
                  <a:pt x="144333" y="90545"/>
                  <a:pt x="84667" y="90644"/>
                  <a:pt x="113553" y="89648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06EC8A29-FDBE-2816-60CC-9AAC4C32E927}"/>
              </a:ext>
            </a:extLst>
          </p:cNvPr>
          <p:cNvSpPr/>
          <p:nvPr/>
        </p:nvSpPr>
        <p:spPr>
          <a:xfrm>
            <a:off x="6828806" y="1326776"/>
            <a:ext cx="743528" cy="615577"/>
          </a:xfrm>
          <a:custGeom>
            <a:avLst/>
            <a:gdLst>
              <a:gd name="connsiteX0" fmla="*/ 432606 w 743528"/>
              <a:gd name="connsiteY0" fmla="*/ 0 h 615577"/>
              <a:gd name="connsiteX1" fmla="*/ 325029 w 743528"/>
              <a:gd name="connsiteY1" fmla="*/ 11953 h 615577"/>
              <a:gd name="connsiteX2" fmla="*/ 307100 w 743528"/>
              <a:gd name="connsiteY2" fmla="*/ 23906 h 615577"/>
              <a:gd name="connsiteX3" fmla="*/ 193547 w 743528"/>
              <a:gd name="connsiteY3" fmla="*/ 77695 h 615577"/>
              <a:gd name="connsiteX4" fmla="*/ 157688 w 743528"/>
              <a:gd name="connsiteY4" fmla="*/ 101600 h 615577"/>
              <a:gd name="connsiteX5" fmla="*/ 68041 w 743528"/>
              <a:gd name="connsiteY5" fmla="*/ 119530 h 615577"/>
              <a:gd name="connsiteX6" fmla="*/ 14253 w 743528"/>
              <a:gd name="connsiteY6" fmla="*/ 161365 h 615577"/>
              <a:gd name="connsiteX7" fmla="*/ 2300 w 743528"/>
              <a:gd name="connsiteY7" fmla="*/ 209177 h 615577"/>
              <a:gd name="connsiteX8" fmla="*/ 8276 w 743528"/>
              <a:gd name="connsiteY8" fmla="*/ 394448 h 615577"/>
              <a:gd name="connsiteX9" fmla="*/ 74018 w 743528"/>
              <a:gd name="connsiteY9" fmla="*/ 484095 h 615577"/>
              <a:gd name="connsiteX10" fmla="*/ 103900 w 743528"/>
              <a:gd name="connsiteY10" fmla="*/ 519953 h 615577"/>
              <a:gd name="connsiteX11" fmla="*/ 175618 w 743528"/>
              <a:gd name="connsiteY11" fmla="*/ 567765 h 615577"/>
              <a:gd name="connsiteX12" fmla="*/ 217453 w 743528"/>
              <a:gd name="connsiteY12" fmla="*/ 591671 h 615577"/>
              <a:gd name="connsiteX13" fmla="*/ 235382 w 743528"/>
              <a:gd name="connsiteY13" fmla="*/ 603624 h 615577"/>
              <a:gd name="connsiteX14" fmla="*/ 301123 w 743528"/>
              <a:gd name="connsiteY14" fmla="*/ 609600 h 615577"/>
              <a:gd name="connsiteX15" fmla="*/ 360888 w 743528"/>
              <a:gd name="connsiteY15" fmla="*/ 615577 h 615577"/>
              <a:gd name="connsiteX16" fmla="*/ 492370 w 743528"/>
              <a:gd name="connsiteY16" fmla="*/ 609600 h 615577"/>
              <a:gd name="connsiteX17" fmla="*/ 546159 w 743528"/>
              <a:gd name="connsiteY17" fmla="*/ 585695 h 615577"/>
              <a:gd name="connsiteX18" fmla="*/ 593970 w 743528"/>
              <a:gd name="connsiteY18" fmla="*/ 567765 h 615577"/>
              <a:gd name="connsiteX19" fmla="*/ 641782 w 743528"/>
              <a:gd name="connsiteY19" fmla="*/ 525930 h 615577"/>
              <a:gd name="connsiteX20" fmla="*/ 677641 w 743528"/>
              <a:gd name="connsiteY20" fmla="*/ 442259 h 615577"/>
              <a:gd name="connsiteX21" fmla="*/ 701547 w 743528"/>
              <a:gd name="connsiteY21" fmla="*/ 388471 h 615577"/>
              <a:gd name="connsiteX22" fmla="*/ 737406 w 743528"/>
              <a:gd name="connsiteY22" fmla="*/ 274918 h 615577"/>
              <a:gd name="connsiteX23" fmla="*/ 743382 w 743528"/>
              <a:gd name="connsiteY23" fmla="*/ 227106 h 615577"/>
              <a:gd name="connsiteX24" fmla="*/ 695570 w 743528"/>
              <a:gd name="connsiteY24" fmla="*/ 143436 h 615577"/>
              <a:gd name="connsiteX25" fmla="*/ 665688 w 743528"/>
              <a:gd name="connsiteY25" fmla="*/ 119530 h 615577"/>
              <a:gd name="connsiteX26" fmla="*/ 635806 w 743528"/>
              <a:gd name="connsiteY26" fmla="*/ 101600 h 615577"/>
              <a:gd name="connsiteX27" fmla="*/ 552135 w 743528"/>
              <a:gd name="connsiteY27" fmla="*/ 41836 h 615577"/>
              <a:gd name="connsiteX28" fmla="*/ 498347 w 743528"/>
              <a:gd name="connsiteY28" fmla="*/ 11953 h 615577"/>
              <a:gd name="connsiteX29" fmla="*/ 432606 w 743528"/>
              <a:gd name="connsiteY29" fmla="*/ 0 h 61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43528" h="615577">
                <a:moveTo>
                  <a:pt x="432606" y="0"/>
                </a:moveTo>
                <a:cubicBezTo>
                  <a:pt x="403720" y="0"/>
                  <a:pt x="350542" y="1019"/>
                  <a:pt x="325029" y="11953"/>
                </a:cubicBezTo>
                <a:cubicBezTo>
                  <a:pt x="318427" y="14782"/>
                  <a:pt x="313524" y="20694"/>
                  <a:pt x="307100" y="23906"/>
                </a:cubicBezTo>
                <a:cubicBezTo>
                  <a:pt x="276344" y="39284"/>
                  <a:pt x="221610" y="58987"/>
                  <a:pt x="193547" y="77695"/>
                </a:cubicBezTo>
                <a:cubicBezTo>
                  <a:pt x="181594" y="85663"/>
                  <a:pt x="170892" y="95941"/>
                  <a:pt x="157688" y="101600"/>
                </a:cubicBezTo>
                <a:cubicBezTo>
                  <a:pt x="134635" y="111480"/>
                  <a:pt x="93190" y="115937"/>
                  <a:pt x="68041" y="119530"/>
                </a:cubicBezTo>
                <a:cubicBezTo>
                  <a:pt x="52946" y="129594"/>
                  <a:pt x="21448" y="149674"/>
                  <a:pt x="14253" y="161365"/>
                </a:cubicBezTo>
                <a:cubicBezTo>
                  <a:pt x="5643" y="175356"/>
                  <a:pt x="6284" y="193240"/>
                  <a:pt x="2300" y="209177"/>
                </a:cubicBezTo>
                <a:cubicBezTo>
                  <a:pt x="4292" y="270934"/>
                  <a:pt x="-7321" y="334660"/>
                  <a:pt x="8276" y="394448"/>
                </a:cubicBezTo>
                <a:cubicBezTo>
                  <a:pt x="17630" y="430304"/>
                  <a:pt x="50295" y="455628"/>
                  <a:pt x="74018" y="484095"/>
                </a:cubicBezTo>
                <a:cubicBezTo>
                  <a:pt x="83979" y="496048"/>
                  <a:pt x="91890" y="510062"/>
                  <a:pt x="103900" y="519953"/>
                </a:cubicBezTo>
                <a:cubicBezTo>
                  <a:pt x="126079" y="538218"/>
                  <a:pt x="151326" y="552423"/>
                  <a:pt x="175618" y="567765"/>
                </a:cubicBezTo>
                <a:cubicBezTo>
                  <a:pt x="189198" y="576342"/>
                  <a:pt x="203681" y="583407"/>
                  <a:pt x="217453" y="591671"/>
                </a:cubicBezTo>
                <a:cubicBezTo>
                  <a:pt x="223612" y="595367"/>
                  <a:pt x="228359" y="602119"/>
                  <a:pt x="235382" y="603624"/>
                </a:cubicBezTo>
                <a:cubicBezTo>
                  <a:pt x="256898" y="608234"/>
                  <a:pt x="279218" y="607514"/>
                  <a:pt x="301123" y="609600"/>
                </a:cubicBezTo>
                <a:lnTo>
                  <a:pt x="360888" y="615577"/>
                </a:lnTo>
                <a:cubicBezTo>
                  <a:pt x="404715" y="613585"/>
                  <a:pt x="449057" y="616586"/>
                  <a:pt x="492370" y="609600"/>
                </a:cubicBezTo>
                <a:cubicBezTo>
                  <a:pt x="511740" y="606476"/>
                  <a:pt x="528016" y="593165"/>
                  <a:pt x="546159" y="585695"/>
                </a:cubicBezTo>
                <a:cubicBezTo>
                  <a:pt x="561898" y="579214"/>
                  <a:pt x="578033" y="573742"/>
                  <a:pt x="593970" y="567765"/>
                </a:cubicBezTo>
                <a:cubicBezTo>
                  <a:pt x="609907" y="553820"/>
                  <a:pt x="628103" y="542096"/>
                  <a:pt x="641782" y="525930"/>
                </a:cubicBezTo>
                <a:cubicBezTo>
                  <a:pt x="653956" y="511543"/>
                  <a:pt x="672046" y="455846"/>
                  <a:pt x="677641" y="442259"/>
                </a:cubicBezTo>
                <a:cubicBezTo>
                  <a:pt x="685111" y="424116"/>
                  <a:pt x="694948" y="406948"/>
                  <a:pt x="701547" y="388471"/>
                </a:cubicBezTo>
                <a:cubicBezTo>
                  <a:pt x="714897" y="351090"/>
                  <a:pt x="737406" y="274918"/>
                  <a:pt x="737406" y="274918"/>
                </a:cubicBezTo>
                <a:cubicBezTo>
                  <a:pt x="739398" y="258981"/>
                  <a:pt x="744450" y="243132"/>
                  <a:pt x="743382" y="227106"/>
                </a:cubicBezTo>
                <a:cubicBezTo>
                  <a:pt x="740772" y="187961"/>
                  <a:pt x="722645" y="170511"/>
                  <a:pt x="695570" y="143436"/>
                </a:cubicBezTo>
                <a:cubicBezTo>
                  <a:pt x="686550" y="134416"/>
                  <a:pt x="676138" y="126845"/>
                  <a:pt x="665688" y="119530"/>
                </a:cubicBezTo>
                <a:cubicBezTo>
                  <a:pt x="656172" y="112868"/>
                  <a:pt x="645393" y="108159"/>
                  <a:pt x="635806" y="101600"/>
                </a:cubicBezTo>
                <a:cubicBezTo>
                  <a:pt x="607519" y="82246"/>
                  <a:pt x="580214" y="61491"/>
                  <a:pt x="552135" y="41836"/>
                </a:cubicBezTo>
                <a:cubicBezTo>
                  <a:pt x="543502" y="35793"/>
                  <a:pt x="515667" y="13108"/>
                  <a:pt x="498347" y="11953"/>
                </a:cubicBezTo>
                <a:cubicBezTo>
                  <a:pt x="474494" y="10363"/>
                  <a:pt x="461492" y="0"/>
                  <a:pt x="432606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5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19AA42C-2D6F-E267-8B9A-BA1B153D8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45" y="173454"/>
            <a:ext cx="7358510" cy="651109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4637E05-65BF-7A0D-71B7-6593487ADEDC}"/>
              </a:ext>
            </a:extLst>
          </p:cNvPr>
          <p:cNvSpPr/>
          <p:nvPr/>
        </p:nvSpPr>
        <p:spPr>
          <a:xfrm>
            <a:off x="3236976" y="1353312"/>
            <a:ext cx="6089904" cy="36576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C9D8A87-41A8-0C4F-509D-BF0FC96AAE0F}"/>
              </a:ext>
            </a:extLst>
          </p:cNvPr>
          <p:cNvSpPr/>
          <p:nvPr/>
        </p:nvSpPr>
        <p:spPr>
          <a:xfrm>
            <a:off x="3236976" y="2752344"/>
            <a:ext cx="6291072" cy="232257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BFB1986-523B-A3D3-DCCB-107E9210CEDE}"/>
              </a:ext>
            </a:extLst>
          </p:cNvPr>
          <p:cNvSpPr/>
          <p:nvPr/>
        </p:nvSpPr>
        <p:spPr>
          <a:xfrm>
            <a:off x="3236976" y="850392"/>
            <a:ext cx="6089904" cy="17373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B350283-8328-2585-523A-7B9E80C42A2B}"/>
              </a:ext>
            </a:extLst>
          </p:cNvPr>
          <p:cNvSpPr/>
          <p:nvPr/>
        </p:nvSpPr>
        <p:spPr>
          <a:xfrm>
            <a:off x="3236976" y="1024128"/>
            <a:ext cx="6199632" cy="329184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5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F8378A-30ED-3478-2A76-8575E545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233362"/>
            <a:ext cx="7038975" cy="639127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823C2B0-6F2B-011D-8C98-8DCA161D9127}"/>
              </a:ext>
            </a:extLst>
          </p:cNvPr>
          <p:cNvSpPr/>
          <p:nvPr/>
        </p:nvSpPr>
        <p:spPr>
          <a:xfrm>
            <a:off x="3426691" y="3639127"/>
            <a:ext cx="5061527" cy="42080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0C7B499-2247-F94F-EA97-A4F4F0FAD258}"/>
              </a:ext>
            </a:extLst>
          </p:cNvPr>
          <p:cNvSpPr/>
          <p:nvPr/>
        </p:nvSpPr>
        <p:spPr>
          <a:xfrm>
            <a:off x="3426691" y="4325112"/>
            <a:ext cx="5061527" cy="219456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E5D36C1-9CBC-39E6-C68C-6014189B36C6}"/>
              </a:ext>
            </a:extLst>
          </p:cNvPr>
          <p:cNvSpPr/>
          <p:nvPr/>
        </p:nvSpPr>
        <p:spPr>
          <a:xfrm>
            <a:off x="3300984" y="1691640"/>
            <a:ext cx="5952744" cy="35661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6B90664-7CA2-B7BF-D290-96B8457D4CBF}"/>
              </a:ext>
            </a:extLst>
          </p:cNvPr>
          <p:cNvSpPr/>
          <p:nvPr/>
        </p:nvSpPr>
        <p:spPr>
          <a:xfrm>
            <a:off x="3426691" y="4818888"/>
            <a:ext cx="5952744" cy="93268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64522E-5D4B-E37D-5093-451A74B63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816" y="5751576"/>
            <a:ext cx="2138693" cy="94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750" y="2075549"/>
            <a:ext cx="10858500" cy="328417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Dra. Júlia Amaral de Carvalho afirma não ter conflito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 de interesse a declarar</a:t>
            </a:r>
          </a:p>
          <a:p>
            <a:pPr>
              <a:lnSpc>
                <a:spcPts val="2667"/>
              </a:lnSpc>
            </a:pPr>
            <a:endParaRPr lang="pt-BR" sz="2000" dirty="0">
              <a:solidFill>
                <a:schemeClr val="tx1"/>
              </a:solidFill>
            </a:endParaRPr>
          </a:p>
          <a:p>
            <a:pPr>
              <a:lnSpc>
                <a:spcPts val="2667"/>
              </a:lnSpc>
            </a:pPr>
            <a:r>
              <a:rPr lang="pt-BR" sz="1733" dirty="0">
                <a:solidFill>
                  <a:schemeClr val="tx1"/>
                </a:solidFill>
              </a:rPr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"/>
    </mc:Choice>
    <mc:Fallback xmlns="">
      <p:transition spd="slow" advTm="55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0A1B681-6CE8-0C5C-6798-D56EFDEF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MULTI-ÔMICA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3EBAAE-89DC-969B-7534-333115CC7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2471" y="2295796"/>
            <a:ext cx="9924804" cy="38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6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BDCE13-7C29-7C49-EA63-904E5C25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387" y="609600"/>
            <a:ext cx="6280036" cy="56049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065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2D3A69D-D575-18EC-02FE-C761E41135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3644" y="1606827"/>
            <a:ext cx="6027513" cy="3280527"/>
          </a:xfrm>
          <a:prstGeom prst="rect">
            <a:avLst/>
          </a:prstGeom>
        </p:spPr>
      </p:pic>
      <p:pic>
        <p:nvPicPr>
          <p:cNvPr id="14" name="Espaço Reservado para Conteúdo 13">
            <a:extLst>
              <a:ext uri="{FF2B5EF4-FFF2-40B4-BE49-F238E27FC236}">
                <a16:creationId xmlns:a16="http://schemas.microsoft.com/office/drawing/2014/main" id="{AEBCC261-9C97-FDE8-C2AB-CC7049156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71041" y="1606828"/>
            <a:ext cx="5447315" cy="32805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CCACFAA-78F4-1007-ABA1-5A6FF30EA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788" y="5122815"/>
            <a:ext cx="3107131" cy="7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C4678C1-ED96-163D-7DD5-DE13ED78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117" y="609600"/>
            <a:ext cx="5198576" cy="56049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324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36057-D5D8-638B-A672-CA74CF2D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LIMITAÇÕES E AVANÇOS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1B2E05-5290-2A5E-243B-A93DBF789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475359" cy="3976841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Reprodutibilidade / Padronização</a:t>
            </a:r>
          </a:p>
          <a:p>
            <a:pPr lvl="1"/>
            <a:r>
              <a:rPr lang="pt-BR" dirty="0"/>
              <a:t>IBSI (2020)- 169 recursos padrões com reprodutibilidade comprovada.</a:t>
            </a:r>
          </a:p>
          <a:p>
            <a:r>
              <a:rPr lang="pt-BR" dirty="0"/>
              <a:t>Inserção no fluxo de trabalho</a:t>
            </a:r>
          </a:p>
          <a:p>
            <a:r>
              <a:rPr lang="pt-BR" dirty="0"/>
              <a:t>Atualização / Manutenção (Controle de Qualidade) </a:t>
            </a:r>
          </a:p>
          <a:p>
            <a:pPr lvl="1"/>
            <a:r>
              <a:rPr lang="pt-BR" dirty="0"/>
              <a:t>Diretrizes - RQS (Score de Qualidade </a:t>
            </a:r>
            <a:r>
              <a:rPr lang="pt-BR" dirty="0" err="1"/>
              <a:t>Radiômica</a:t>
            </a:r>
            <a:r>
              <a:rPr lang="pt-BR" dirty="0"/>
              <a:t>).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r>
              <a:rPr lang="pt-BR" dirty="0"/>
              <a:t>Regulamentação</a:t>
            </a:r>
          </a:p>
          <a:p>
            <a:endParaRPr lang="pt-BR" dirty="0"/>
          </a:p>
          <a:p>
            <a:r>
              <a:rPr lang="pt-BR" dirty="0"/>
              <a:t>Dados escassos no SCLC.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IA - “</a:t>
            </a:r>
            <a:r>
              <a:rPr lang="pt-BR" dirty="0" err="1"/>
              <a:t>Deep</a:t>
            </a:r>
            <a:r>
              <a:rPr lang="pt-BR" dirty="0"/>
              <a:t> Learning”- ferramenta valiosa.</a:t>
            </a:r>
          </a:p>
          <a:p>
            <a:endParaRPr lang="pt-BR" dirty="0"/>
          </a:p>
          <a:p>
            <a:r>
              <a:rPr lang="pt-BR" dirty="0" err="1"/>
              <a:t>Radiômica</a:t>
            </a:r>
            <a:r>
              <a:rPr lang="pt-BR" dirty="0"/>
              <a:t> Delta.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1D194D-EB81-5CDA-EAF4-10BEA203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011" y="4252039"/>
            <a:ext cx="6881371" cy="3980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ABADE5-9FD6-C9BD-04EF-9E3DF7B7C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011" y="3810398"/>
            <a:ext cx="5210166" cy="300037"/>
          </a:xfrm>
          <a:prstGeom prst="rect">
            <a:avLst/>
          </a:prstGeom>
        </p:spPr>
      </p:pic>
      <p:sp>
        <p:nvSpPr>
          <p:cNvPr id="8" name="Chave Esquerda 7">
            <a:extLst>
              <a:ext uri="{FF2B5EF4-FFF2-40B4-BE49-F238E27FC236}">
                <a16:creationId xmlns:a16="http://schemas.microsoft.com/office/drawing/2014/main" id="{96500CAE-F8F0-FA8B-4470-2397B23A9E0D}"/>
              </a:ext>
            </a:extLst>
          </p:cNvPr>
          <p:cNvSpPr/>
          <p:nvPr/>
        </p:nvSpPr>
        <p:spPr>
          <a:xfrm>
            <a:off x="2743200" y="3966867"/>
            <a:ext cx="1027889" cy="558662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147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0567A-2EC8-7876-321D-D20F1499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392D2DC-DA98-0199-FA82-AD94B0ACF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14" y="2149362"/>
            <a:ext cx="3364075" cy="3009962"/>
          </a:xfr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11569A6-2B17-65A5-ECE7-92BEA98144A7}"/>
              </a:ext>
            </a:extLst>
          </p:cNvPr>
          <p:cNvSpPr/>
          <p:nvPr/>
        </p:nvSpPr>
        <p:spPr>
          <a:xfrm>
            <a:off x="1182627" y="3654342"/>
            <a:ext cx="3204646" cy="1434893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Listrada 8">
            <a:extLst>
              <a:ext uri="{FF2B5EF4-FFF2-40B4-BE49-F238E27FC236}">
                <a16:creationId xmlns:a16="http://schemas.microsoft.com/office/drawing/2014/main" id="{6DDF7767-6289-7DED-862D-554AC920FC78}"/>
              </a:ext>
            </a:extLst>
          </p:cNvPr>
          <p:cNvSpPr/>
          <p:nvPr/>
        </p:nvSpPr>
        <p:spPr>
          <a:xfrm rot="19244515">
            <a:off x="4471368" y="3375804"/>
            <a:ext cx="927809" cy="34476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9B22A5-E782-FF3B-8EE3-B01E514A806D}"/>
              </a:ext>
            </a:extLst>
          </p:cNvPr>
          <p:cNvSpPr txBox="1"/>
          <p:nvPr/>
        </p:nvSpPr>
        <p:spPr>
          <a:xfrm>
            <a:off x="5403560" y="2149362"/>
            <a:ext cx="64559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“Nesse sentido, a </a:t>
            </a:r>
            <a:r>
              <a:rPr lang="pt-BR" sz="1600" dirty="0" err="1"/>
              <a:t>radiômica</a:t>
            </a:r>
            <a:r>
              <a:rPr lang="pt-BR" sz="1600" dirty="0"/>
              <a:t> </a:t>
            </a:r>
            <a:r>
              <a:rPr lang="pt-BR" sz="1600" u="sng" dirty="0"/>
              <a:t>pode ajudar </a:t>
            </a:r>
            <a:r>
              <a:rPr lang="pt-BR" sz="1600" dirty="0"/>
              <a:t>os radiologistas a descobrir e desvendar essas importantes informações tumorais embutidas nas imagens médicas. Acreditamos que a </a:t>
            </a:r>
            <a:r>
              <a:rPr lang="pt-BR" sz="1600" dirty="0" err="1"/>
              <a:t>radiômica</a:t>
            </a:r>
            <a:r>
              <a:rPr lang="pt-BR" sz="1600" dirty="0"/>
              <a:t> </a:t>
            </a:r>
            <a:r>
              <a:rPr lang="pt-BR" sz="1600" u="sng" dirty="0"/>
              <a:t>não substituirá </a:t>
            </a:r>
            <a:r>
              <a:rPr lang="pt-BR" sz="1600" dirty="0"/>
              <a:t>o papel do radiologista; Em vez disso, a </a:t>
            </a:r>
            <a:r>
              <a:rPr lang="pt-BR" sz="1600" dirty="0" err="1"/>
              <a:t>radiômica</a:t>
            </a:r>
            <a:r>
              <a:rPr lang="pt-BR" sz="1600" dirty="0"/>
              <a:t> se tornará uma </a:t>
            </a:r>
            <a:r>
              <a:rPr lang="pt-BR" sz="1600" u="sng" dirty="0"/>
              <a:t>ferramenta poderosa</a:t>
            </a:r>
            <a:r>
              <a:rPr lang="pt-BR" sz="1600" dirty="0"/>
              <a:t> para os radiologistas e uma </a:t>
            </a:r>
            <a:r>
              <a:rPr lang="pt-BR" sz="1600" u="sng" dirty="0"/>
              <a:t>estratégia para melhorar </a:t>
            </a:r>
            <a:r>
              <a:rPr lang="pt-BR" sz="1600" dirty="0"/>
              <a:t>o conhecimento da biologia tumoral e desenvolver substitutos através da imagem para testes genéticos servindo para a evolução da </a:t>
            </a:r>
            <a:r>
              <a:rPr lang="pt-BR" sz="1600" u="sng" dirty="0"/>
              <a:t>medicina de precisão</a:t>
            </a:r>
            <a:r>
              <a:rPr lang="pt-BR" sz="1600" dirty="0"/>
              <a:t>.”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487C321-F935-55D7-2CE2-4C49DBF2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430" y="4099093"/>
            <a:ext cx="2934524" cy="49285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3C31C106-4136-6F63-1A40-BD8D86CCA1EB}"/>
              </a:ext>
            </a:extLst>
          </p:cNvPr>
          <p:cNvSpPr txBox="1">
            <a:spLocks/>
          </p:cNvSpPr>
          <p:nvPr/>
        </p:nvSpPr>
        <p:spPr>
          <a:xfrm>
            <a:off x="1539303" y="5159324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/>
              <a:t> “A ponte entre a medicina da imagem e a medicina personalizada”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B2C22B6-E7CD-6A54-5828-01982CFEFECB}"/>
              </a:ext>
            </a:extLst>
          </p:cNvPr>
          <p:cNvSpPr txBox="1"/>
          <p:nvPr/>
        </p:nvSpPr>
        <p:spPr>
          <a:xfrm>
            <a:off x="3419763" y="59890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“As imagens são mais do que figuras ou fotos, </a:t>
            </a:r>
            <a:r>
              <a:rPr lang="pt-BR" sz="1800" dirty="0">
                <a:solidFill>
                  <a:srgbClr val="FF0000"/>
                </a:solidFill>
              </a:rPr>
              <a:t>são dados</a:t>
            </a:r>
            <a:r>
              <a:rPr lang="pt-BR" sz="1800" dirty="0"/>
              <a:t>”</a:t>
            </a:r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A81A71A-3581-FAA8-336E-12E8E156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430" y="5125654"/>
            <a:ext cx="1883641" cy="62897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8AC0567-C86C-88D2-FE81-771EAA7EB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781" y="5975246"/>
            <a:ext cx="2156397" cy="6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tx1"/>
                </a:solidFill>
              </a:rPr>
              <a:t>obrigadA</a:t>
            </a:r>
            <a:r>
              <a:rPr lang="pt-BR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3F8B271-6A07-38BA-9448-ECD50E18D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2984"/>
          <a:stretch/>
        </p:blipFill>
        <p:spPr>
          <a:xfrm>
            <a:off x="4880420" y="4804646"/>
            <a:ext cx="2444705" cy="94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07CE3CD-6409-ACA7-49E7-1F977520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58" y="3875373"/>
            <a:ext cx="1392004" cy="77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2AA9A76-A9A0-EDE9-18FC-92F18677E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62" y="4827688"/>
            <a:ext cx="1333200" cy="764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E5C7D2B-40B9-0C96-9C0D-DBC24685B0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7164" y="4827688"/>
            <a:ext cx="1744346" cy="1744346"/>
          </a:xfrm>
          <a:prstGeom prst="rect">
            <a:avLst/>
          </a:prstGeom>
          <a:solidFill>
            <a:srgbClr val="FFFFFF">
              <a:shade val="85000"/>
              <a:alpha val="18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D27F169A-9B99-FE65-8B6F-09FBEA5E8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988" y="4414636"/>
            <a:ext cx="2712293" cy="191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1CFE58D-2A22-2D8E-0B69-0BCDDD0B6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776" y="5588298"/>
            <a:ext cx="1845373" cy="116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2033827-F1CE-3CBA-970E-B95FCCE09B48}"/>
              </a:ext>
            </a:extLst>
          </p:cNvPr>
          <p:cNvSpPr txBox="1"/>
          <p:nvPr/>
        </p:nvSpPr>
        <p:spPr>
          <a:xfrm>
            <a:off x="7306896" y="61055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julia.am.carvalho@gmail.com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21" name="Gráfico 20" descr="E-mail estrutura de tópicos">
            <a:extLst>
              <a:ext uri="{FF2B5EF4-FFF2-40B4-BE49-F238E27FC236}">
                <a16:creationId xmlns:a16="http://schemas.microsoft.com/office/drawing/2014/main" id="{C16B2127-FAA2-99AC-2AF9-F432F7EE7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40204" y="6033570"/>
            <a:ext cx="436110" cy="4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"/>
    </mc:Choice>
    <mc:Fallback xmlns="">
      <p:transition spd="slow" advTm="17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BDBCA3-3FDE-A13A-C2CE-E08DBFC23B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40A37C-A660-A756-0B31-E8833ACA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dirty="0"/>
              <a:t>CRONOGRAMA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8C2CC572-F7AA-C503-2539-A523CC5EA0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592947"/>
              </p:ext>
            </p:extLst>
          </p:nvPr>
        </p:nvGraphicFramePr>
        <p:xfrm>
          <a:off x="454614" y="2092959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82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01A5A4-E1C4-4DEE-A651-803F1A24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801A5A4-E1C4-4DEE-A651-803F1A24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9F21E9-724C-488D-AF82-1F876F2F1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0E9F21E9-724C-488D-AF82-1F876F2F1A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5B2777-544B-4998-8B9C-38BA14051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55B2777-544B-4998-8B9C-38BA14051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EED783-2FF5-48EB-870E-730C90124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BFEED783-2FF5-48EB-870E-730C90124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0B421F-5786-42CA-8B67-FFA2CAAAE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EE0B421F-5786-42CA-8B67-FFA2CAAAE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407073-304E-475A-AAEC-A0F4745F0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7A407073-304E-475A-AAEC-A0F4745F0D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8A5D9D-E2C2-4CC2-9AF7-3BCE21E88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3E8A5D9D-E2C2-4CC2-9AF7-3BCE21E88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3BD709-6BD1-4ADD-8DEA-C3305E693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13BD709-6BD1-4ADD-8DEA-C3305E693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92B644-9B6A-4070-A5DE-307B1A998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4992B644-9B6A-4070-A5DE-307B1A9989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AFA59A-0235-4D86-BA12-1A48E852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65AFA59A-0235-4D86-BA12-1A48E8523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ABA8E0-D94F-4410-98C5-85D273295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EDABA8E0-D94F-4410-98C5-85D2732954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A295D1-AEE5-4CBC-836B-0F2E76A7A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CBA295D1-AEE5-4CBC-836B-0F2E76A7A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A62014-3E97-CF21-0E21-A3C6CB4E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/>
              <a:t>HISTÓRIA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554C51-654B-1323-2FCD-2DE119C7A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pt-BR" sz="2000" dirty="0"/>
              <a:t>Área relativamente nova e emergente na medicina.</a:t>
            </a:r>
          </a:p>
          <a:p>
            <a:r>
              <a:rPr lang="pt-BR" sz="2000" dirty="0"/>
              <a:t>Início dos anos 2000 – avanços na tecnologia das imagens médicas (TC e RM) – aquisição de imagens de alta resolução.</a:t>
            </a:r>
          </a:p>
          <a:p>
            <a:r>
              <a:rPr lang="pt-BR" sz="2000" dirty="0"/>
              <a:t>2003 – “</a:t>
            </a:r>
            <a:r>
              <a:rPr lang="pt-BR" sz="2000" dirty="0" err="1"/>
              <a:t>radiogenômica</a:t>
            </a:r>
            <a:r>
              <a:rPr lang="pt-BR" sz="2000" dirty="0"/>
              <a:t>” – conceito inicial - Baumann M .</a:t>
            </a:r>
          </a:p>
          <a:p>
            <a:r>
              <a:rPr lang="pt-BR" sz="2000" dirty="0"/>
              <a:t>2012 - termo “</a:t>
            </a:r>
            <a:r>
              <a:rPr lang="pt-BR" sz="2000" dirty="0" err="1"/>
              <a:t>radiômica</a:t>
            </a:r>
            <a:r>
              <a:rPr lang="pt-BR" sz="2000" dirty="0"/>
              <a:t>” – artigo </a:t>
            </a:r>
            <a:r>
              <a:rPr lang="pt-BR" sz="2000" dirty="0" err="1"/>
              <a:t>V.Kumar</a:t>
            </a:r>
            <a:r>
              <a:rPr lang="pt-BR" sz="2000" dirty="0"/>
              <a:t> e colaboradores – descreveu a análise de textura de imagens médicas como método para extrair informações diagnósticas e prognósticas ocultas.</a:t>
            </a:r>
          </a:p>
          <a:p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6A0278-E8AF-26B8-5A8D-D2C02F5AA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350" y="2565848"/>
            <a:ext cx="3761716" cy="217239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32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12AC83-22F0-44D1-B41F-5FF2304A1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9B3369-20B8-495A-B857-05C117B58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3743EE-5C98-4818-927C-F0CA00C3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32B64A-5DE3-4CF7-93BD-E4EEFDC83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D20CA5-592A-495C-845B-170F147EC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BD3E7-EDC5-4F11-CD9D-6B87FDC5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ctr"/>
            <a:r>
              <a:rPr lang="pt-BR" sz="4400" dirty="0"/>
              <a:t>CONCEITO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8EE216E6-81D8-59F1-1EE7-2A1FE2403A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37509" y="304800"/>
          <a:ext cx="6486636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15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6A26AF-E7E6-4384-B7A7-9124E2FEA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66A26AF-E7E6-4384-B7A7-9124E2FEA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66A26AF-E7E6-4384-B7A7-9124E2FEA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32A833-FF16-4A5B-9593-AA0E7E4EC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0D32A833-FF16-4A5B-9593-AA0E7E4EC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0D32A833-FF16-4A5B-9593-AA0E7E4EC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D97A75-DAF1-4810-9C4A-D9E66E1A2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78D97A75-DAF1-4810-9C4A-D9E66E1A2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78D97A75-DAF1-4810-9C4A-D9E66E1A2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F5F8CB-27D0-4188-944D-66B98F92B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B2F5F8CB-27D0-4188-944D-66B98F92B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B2F5F8CB-27D0-4188-944D-66B98F92B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711726-5A6E-4315-A1EE-99B09B5D9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99711726-5A6E-4315-A1EE-99B09B5D9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99711726-5A6E-4315-A1EE-99B09B5D9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B71F42-22B7-440E-9581-544099CF5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C7B71F42-22B7-440E-9581-544099CF5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C7B71F42-22B7-440E-9581-544099CF5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56E095-5FCF-4BA9-A1A8-61163ADC9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B556E095-5FCF-4BA9-A1A8-61163ADC9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B556E095-5FCF-4BA9-A1A8-61163ADC9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E5FC35-5F81-4080-A784-03D697D8CB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85E5FC35-5F81-4080-A784-03D697D8CB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85E5FC35-5F81-4080-A784-03D697D8CB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08BC02-497B-4E16-85D6-6FA3E1016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8D08BC02-497B-4E16-85D6-6FA3E1016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8D08BC02-497B-4E16-85D6-6FA3E1016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759910-0912-4ACD-ABEA-FA6EAF823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C7759910-0912-4ACD-ABEA-FA6EAF823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7759910-0912-4ACD-ABEA-FA6EAF823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5A1682-5EA3-46EC-B1E0-A5499D43E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9F5A1682-5EA3-46EC-B1E0-A5499D43E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9F5A1682-5EA3-46EC-B1E0-A5499D43E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21F1CED-12FC-4001-83FE-12E004574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121F1CED-12FC-4001-83FE-12E004574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121F1CED-12FC-4001-83FE-12E004574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6EB817-751E-4B63-B785-9AF9A3836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266EB817-751E-4B63-B785-9AF9A3836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266EB817-751E-4B63-B785-9AF9A3836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C31D66-B922-4691-9C04-0520895B5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A0C31D66-B922-4691-9C04-0520895B5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A0C31D66-B922-4691-9C04-0520895B5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C52973-B27E-488F-80FD-296B07528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C2C52973-B27E-488F-80FD-296B07528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C2C52973-B27E-488F-80FD-296B07528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79B446-11F1-4426-8437-717EE6146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1579B446-11F1-4426-8437-717EE6146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1579B446-11F1-4426-8437-717EE6146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AC1B91-BF33-4585-8FF6-6A4157321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19AC1B91-BF33-4585-8FF6-6A4157321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19AC1B91-BF33-4585-8FF6-6A4157321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8B55DA-7E4B-4226-B552-4C1BDC174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graphicEl>
                                              <a:dgm id="{378B55DA-7E4B-4226-B552-4C1BDC174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378B55DA-7E4B-4226-B552-4C1BDC174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ABCAD0-88C9-46D5-96FB-B7070DFCC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ECABCAD0-88C9-46D5-96FB-B7070DFCC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ECABCAD0-88C9-46D5-96FB-B7070DFCC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5C0F6E11-FA52-E0DF-4DBB-AE944D6A55C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364508" y="512912"/>
            <a:ext cx="6452787" cy="4927306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5B290C3-D55D-C7A2-12BE-AF114E324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109" y="5741315"/>
            <a:ext cx="2700770" cy="690895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3A55D1FC-F085-16CD-93A8-CA44E090A0AE}"/>
              </a:ext>
            </a:extLst>
          </p:cNvPr>
          <p:cNvSpPr/>
          <p:nvPr/>
        </p:nvSpPr>
        <p:spPr>
          <a:xfrm>
            <a:off x="7168896" y="4827801"/>
            <a:ext cx="1435608" cy="35661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B309E9D-61A0-9CB5-C427-8FB0A0E664E7}"/>
              </a:ext>
            </a:extLst>
          </p:cNvPr>
          <p:cNvSpPr/>
          <p:nvPr/>
        </p:nvSpPr>
        <p:spPr>
          <a:xfrm>
            <a:off x="7168896" y="1801368"/>
            <a:ext cx="411480" cy="22883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06F6A21-56AE-AE66-05BB-15D52A9C9698}"/>
              </a:ext>
            </a:extLst>
          </p:cNvPr>
          <p:cNvSpPr/>
          <p:nvPr/>
        </p:nvSpPr>
        <p:spPr>
          <a:xfrm>
            <a:off x="8193024" y="1417782"/>
            <a:ext cx="411480" cy="22883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041BB7FC-F214-F3A8-9EF0-2D45EEB84FC4}"/>
              </a:ext>
            </a:extLst>
          </p:cNvPr>
          <p:cNvSpPr/>
          <p:nvPr/>
        </p:nvSpPr>
        <p:spPr>
          <a:xfrm>
            <a:off x="7680960" y="1216152"/>
            <a:ext cx="411480" cy="22883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A1520F41-4E59-4391-80D1-86E3FA073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CFED2ABF-8B8C-41EB-AC6C-59F6C2A11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" y="0"/>
            <a:ext cx="12192000" cy="6858000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00E49CCE-5D65-4F89-B0A4-8F0B7AF0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BCB044-6D97-167B-CDD8-FEC5A26DC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908" y="4710483"/>
            <a:ext cx="8133478" cy="940240"/>
          </a:xfrm>
        </p:spPr>
        <p:txBody>
          <a:bodyPr>
            <a:normAutofit/>
          </a:bodyPr>
          <a:lstStyle/>
          <a:p>
            <a:r>
              <a:rPr lang="pt-BR" sz="4800"/>
              <a:t>WORKFLOW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87BE7B-6B09-C8F9-8E48-F04998EAD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908" y="5650118"/>
            <a:ext cx="8133478" cy="406566"/>
          </a:xfrm>
        </p:spPr>
        <p:txBody>
          <a:bodyPr>
            <a:normAutofit/>
          </a:bodyPr>
          <a:lstStyle/>
          <a:p>
            <a:r>
              <a:rPr lang="pt-BR" sz="1800" dirty="0"/>
              <a:t>5 ETAPAS</a:t>
            </a:r>
          </a:p>
          <a:p>
            <a:pPr lvl="1"/>
            <a:endParaRPr lang="pt-BR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726C58-58B4-1115-A503-4F0B28E36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77" y="1192278"/>
            <a:ext cx="10917644" cy="30569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16FA9F12-96B4-4424-8CEA-1846F8C03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A65C3239-1F1F-4503-993F-7C60C9EF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82C99F9B-A896-444C-9249-095841AA9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39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FB939-9211-7FF5-F23C-10334C5B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RADIÔMICA NO CÂNCER DE PULMÃO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C082E1-57ED-D10A-5951-670CB3EB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045591" cy="393591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Objetivo: decodificar as características do </a:t>
            </a:r>
            <a:r>
              <a:rPr lang="pt-BR" dirty="0" err="1"/>
              <a:t>ca</a:t>
            </a:r>
            <a:r>
              <a:rPr lang="pt-BR" dirty="0"/>
              <a:t> de pulmão. </a:t>
            </a:r>
          </a:p>
          <a:p>
            <a:r>
              <a:rPr lang="pt-BR" dirty="0"/>
              <a:t>Meio ideal para capturar a heterogeneidade tumoral de forma não invasiva.</a:t>
            </a:r>
          </a:p>
          <a:p>
            <a:r>
              <a:rPr lang="pt-BR" dirty="0"/>
              <a:t>Utilidade clínica - manejo do Ca de Pulmão:</a:t>
            </a:r>
          </a:p>
          <a:p>
            <a:pPr lvl="1"/>
            <a:r>
              <a:rPr lang="pt-BR" dirty="0"/>
              <a:t>Detecção do nódulo</a:t>
            </a:r>
          </a:p>
          <a:p>
            <a:pPr lvl="1"/>
            <a:r>
              <a:rPr lang="pt-BR" dirty="0"/>
              <a:t>Classificação </a:t>
            </a:r>
          </a:p>
          <a:p>
            <a:pPr lvl="1"/>
            <a:r>
              <a:rPr lang="pt-BR" dirty="0"/>
              <a:t>Avaliação histopatológica</a:t>
            </a:r>
          </a:p>
          <a:p>
            <a:pPr lvl="1"/>
            <a:r>
              <a:rPr lang="pt-BR" dirty="0"/>
              <a:t>Avaliação genética /correlação com a genômica</a:t>
            </a:r>
          </a:p>
          <a:p>
            <a:pPr lvl="1"/>
            <a:r>
              <a:rPr lang="pt-BR" dirty="0"/>
              <a:t>Estadiamento clínico</a:t>
            </a:r>
          </a:p>
          <a:p>
            <a:pPr lvl="1"/>
            <a:r>
              <a:rPr lang="pt-BR" dirty="0"/>
              <a:t>Avaliação de resposta ao </a:t>
            </a:r>
            <a:r>
              <a:rPr lang="pt-BR" dirty="0" err="1"/>
              <a:t>tto</a:t>
            </a:r>
            <a:endParaRPr lang="pt-BR" dirty="0"/>
          </a:p>
          <a:p>
            <a:pPr lvl="1"/>
            <a:r>
              <a:rPr lang="pt-BR" dirty="0"/>
              <a:t>Previsão de prognóstico e sobrevida (global e livre de doença).</a:t>
            </a:r>
          </a:p>
          <a:p>
            <a:pPr lvl="1"/>
            <a:endParaRPr lang="pt-BR" dirty="0"/>
          </a:p>
          <a:p>
            <a:pPr marL="4572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0117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9E21C-93EB-0D74-9901-6D08A8D1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RADIÔMICA NO CÂNCER DE PULMÃO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55C039-9710-4F73-A689-4278261FB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Principais aplicações:</a:t>
            </a:r>
          </a:p>
          <a:p>
            <a:pPr lvl="1"/>
            <a:r>
              <a:rPr lang="pt-BR" dirty="0"/>
              <a:t>Biópsia virtual:</a:t>
            </a:r>
          </a:p>
          <a:p>
            <a:pPr lvl="2"/>
            <a:r>
              <a:rPr lang="pt-BR" dirty="0">
                <a:solidFill>
                  <a:schemeClr val="bg1"/>
                </a:solidFill>
              </a:rPr>
              <a:t>Aborda a heterogeneidade </a:t>
            </a:r>
            <a:r>
              <a:rPr lang="pt-BR" dirty="0" err="1">
                <a:solidFill>
                  <a:schemeClr val="bg1"/>
                </a:solidFill>
              </a:rPr>
              <a:t>intratumoral</a:t>
            </a:r>
            <a:r>
              <a:rPr lang="pt-BR" dirty="0">
                <a:solidFill>
                  <a:schemeClr val="bg1"/>
                </a:solidFill>
              </a:rPr>
              <a:t>, mutações em evolução e amostra inadequada</a:t>
            </a:r>
          </a:p>
          <a:p>
            <a:pPr lvl="2"/>
            <a:r>
              <a:rPr lang="pt-BR" dirty="0">
                <a:solidFill>
                  <a:schemeClr val="bg1"/>
                </a:solidFill>
              </a:rPr>
              <a:t>P</a:t>
            </a:r>
            <a:r>
              <a:rPr lang="pt-BR" b="0" i="0" dirty="0">
                <a:solidFill>
                  <a:schemeClr val="bg1"/>
                </a:solidFill>
                <a:effectLst/>
              </a:rPr>
              <a:t>revisão de forma não invasiva </a:t>
            </a:r>
            <a:r>
              <a:rPr lang="pt-BR" dirty="0">
                <a:solidFill>
                  <a:schemeClr val="bg1"/>
                </a:solidFill>
              </a:rPr>
              <a:t>d</a:t>
            </a:r>
            <a:r>
              <a:rPr lang="pt-BR" b="0" i="0" dirty="0">
                <a:solidFill>
                  <a:schemeClr val="bg1"/>
                </a:solidFill>
                <a:effectLst/>
              </a:rPr>
              <a:t>a histologia tumoral e mutações condutoras = ajudar no planejamento terapêutico</a:t>
            </a:r>
            <a:endParaRPr lang="pt-BR" dirty="0">
              <a:solidFill>
                <a:schemeClr val="bg1"/>
              </a:solidFill>
            </a:endParaRPr>
          </a:p>
          <a:p>
            <a:pPr lvl="1"/>
            <a:r>
              <a:rPr lang="pt-BR" dirty="0"/>
              <a:t>Predição de resultados/desfechos clínicos:</a:t>
            </a:r>
          </a:p>
          <a:p>
            <a:pPr lvl="2"/>
            <a:r>
              <a:rPr lang="pt-BR" b="0" i="0" dirty="0">
                <a:solidFill>
                  <a:srgbClr val="1F1F1F"/>
                </a:solidFill>
                <a:effectLst/>
              </a:rPr>
              <a:t> Prognóstico do paciente, a resposta ao tratamento, a recorrência ou progressão da doença e os efeitos colaterais do tratamento 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254545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0CFBE9A5-B5C2-4830-988A-96136DC29D42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6416</TotalTime>
  <Words>1148</Words>
  <Application>Microsoft Office PowerPoint</Application>
  <PresentationFormat>Widescreen</PresentationFormat>
  <Paragraphs>144</Paragraphs>
  <Slides>26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 Bold</vt:lpstr>
      <vt:lpstr>Trebuchet MS</vt:lpstr>
      <vt:lpstr>Wingdings</vt:lpstr>
      <vt:lpstr>Berlim</vt:lpstr>
      <vt:lpstr>RADIÔMICA NO CÂNCER DE PULMÃO </vt:lpstr>
      <vt:lpstr>Declaração de Conflito de Interesse</vt:lpstr>
      <vt:lpstr>CRONOGRAMA</vt:lpstr>
      <vt:lpstr>HISTÓRIA</vt:lpstr>
      <vt:lpstr>CONCEITO</vt:lpstr>
      <vt:lpstr>Apresentação do PowerPoint</vt:lpstr>
      <vt:lpstr>WORKFLOW</vt:lpstr>
      <vt:lpstr>RADIÔMICA NO CÂNCER DE PULMÃO</vt:lpstr>
      <vt:lpstr>RADIÔMICA NO CÂNCER DE PULMÃO</vt:lpstr>
      <vt:lpstr>RADIÔMICA NO CÂNCER DE PULMÃO</vt:lpstr>
      <vt:lpstr>RADIÔMICA NO CÂNCER DE PULMÃO</vt:lpstr>
      <vt:lpstr>Apresentação do PowerPoint</vt:lpstr>
      <vt:lpstr>Apresentação do PowerPoint</vt:lpstr>
      <vt:lpstr>RADIÔMICA NO CÂNCER DE PULMÃO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MULTI-ÔMICA</vt:lpstr>
      <vt:lpstr>Apresentação do PowerPoint</vt:lpstr>
      <vt:lpstr>Apresentação do PowerPoint</vt:lpstr>
      <vt:lpstr>Apresentação do PowerPoint</vt:lpstr>
      <vt:lpstr>LIMITAÇÕES E AVANÇOS</vt:lpstr>
      <vt:lpstr>CONCLUSÃO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RADIÔMICA  </dc:title>
  <dc:creator>Julia Carvalho</dc:creator>
  <cp:lastModifiedBy>Julia Carvalho</cp:lastModifiedBy>
  <cp:revision>37</cp:revision>
  <dcterms:created xsi:type="dcterms:W3CDTF">2024-05-26T17:16:55Z</dcterms:created>
  <dcterms:modified xsi:type="dcterms:W3CDTF">2024-05-31T04:13:29Z</dcterms:modified>
</cp:coreProperties>
</file>